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2"/>
  </p:notesMasterIdLst>
  <p:sldIdLst>
    <p:sldId id="263" r:id="rId5"/>
    <p:sldId id="277" r:id="rId6"/>
    <p:sldId id="276" r:id="rId7"/>
    <p:sldId id="288" r:id="rId8"/>
    <p:sldId id="279" r:id="rId9"/>
    <p:sldId id="281" r:id="rId10"/>
    <p:sldId id="282" r:id="rId11"/>
    <p:sldId id="283" r:id="rId12"/>
    <p:sldId id="285" r:id="rId13"/>
    <p:sldId id="294" r:id="rId14"/>
    <p:sldId id="262" r:id="rId15"/>
    <p:sldId id="289" r:id="rId16"/>
    <p:sldId id="291" r:id="rId17"/>
    <p:sldId id="292" r:id="rId18"/>
    <p:sldId id="295" r:id="rId19"/>
    <p:sldId id="296" r:id="rId20"/>
    <p:sldId id="297"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0" userDrawn="1">
          <p15:clr>
            <a:srgbClr val="A4A3A4"/>
          </p15:clr>
        </p15:guide>
        <p15:guide id="4" orient="horz" pos="2160" userDrawn="1">
          <p15:clr>
            <a:srgbClr val="A4A3A4"/>
          </p15:clr>
        </p15:guide>
        <p15:guide id="5" orient="horz" pos="4320" userDrawn="1">
          <p15:clr>
            <a:srgbClr val="A4A3A4"/>
          </p15:clr>
        </p15:guide>
        <p15:guide id="6" orient="horz" userDrawn="1">
          <p15:clr>
            <a:srgbClr val="A4A3A4"/>
          </p15:clr>
        </p15:guide>
        <p15:guide id="7" userDrawn="1">
          <p15:clr>
            <a:srgbClr val="A4A3A4"/>
          </p15:clr>
        </p15:guide>
        <p15:guide id="8" pos="76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2C5D"/>
    <a:srgbClr val="001A36"/>
    <a:srgbClr val="6CB2E2"/>
    <a:srgbClr val="BBDBED"/>
    <a:srgbClr val="691831"/>
    <a:srgbClr val="A61D38"/>
    <a:srgbClr val="DD1E34"/>
    <a:srgbClr val="4379BD"/>
    <a:srgbClr val="6EB23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B484853-3FC8-449C-B6E0-769C6207F839}" v="90" dt="2025-03-10T21:37:50.08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2" autoAdjust="0"/>
    <p:restoredTop sz="93997" autoAdjust="0"/>
  </p:normalViewPr>
  <p:slideViewPr>
    <p:cSldViewPr snapToGrid="0">
      <p:cViewPr varScale="1">
        <p:scale>
          <a:sx n="90" d="100"/>
          <a:sy n="90" d="100"/>
        </p:scale>
        <p:origin x="929" y="92"/>
      </p:cViewPr>
      <p:guideLst>
        <p:guide pos="3840"/>
        <p:guide orient="horz" pos="2160"/>
        <p:guide orient="horz" pos="4320"/>
        <p:guide orient="horz"/>
        <p:guide/>
        <p:guide pos="76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ina Lindenberg" userId="a0d7def6-72a0-43ab-aee3-b9c5897da4ad" providerId="ADAL" clId="{7B484853-3FC8-449C-B6E0-769C6207F839}"/>
    <pc:docChg chg="undo custSel modSld">
      <pc:chgData name="Dina Lindenberg" userId="a0d7def6-72a0-43ab-aee3-b9c5897da4ad" providerId="ADAL" clId="{7B484853-3FC8-449C-B6E0-769C6207F839}" dt="2025-03-10T21:39:46.423" v="198" actId="1076"/>
      <pc:docMkLst>
        <pc:docMk/>
      </pc:docMkLst>
      <pc:sldChg chg="modSp mod">
        <pc:chgData name="Dina Lindenberg" userId="a0d7def6-72a0-43ab-aee3-b9c5897da4ad" providerId="ADAL" clId="{7B484853-3FC8-449C-B6E0-769C6207F839}" dt="2025-03-10T17:09:06.768" v="125" actId="20577"/>
        <pc:sldMkLst>
          <pc:docMk/>
          <pc:sldMk cId="1105892133" sldId="262"/>
        </pc:sldMkLst>
        <pc:spChg chg="mod">
          <ac:chgData name="Dina Lindenberg" userId="a0d7def6-72a0-43ab-aee3-b9c5897da4ad" providerId="ADAL" clId="{7B484853-3FC8-449C-B6E0-769C6207F839}" dt="2025-03-10T17:09:06.768" v="125" actId="20577"/>
          <ac:spMkLst>
            <pc:docMk/>
            <pc:sldMk cId="1105892133" sldId="262"/>
            <ac:spMk id="20" creationId="{673AAC9D-AC02-8B84-2542-2D174B62628B}"/>
          </ac:spMkLst>
        </pc:spChg>
        <pc:spChg chg="mod">
          <ac:chgData name="Dina Lindenberg" userId="a0d7def6-72a0-43ab-aee3-b9c5897da4ad" providerId="ADAL" clId="{7B484853-3FC8-449C-B6E0-769C6207F839}" dt="2025-03-10T17:08:30.856" v="84" actId="20577"/>
          <ac:spMkLst>
            <pc:docMk/>
            <pc:sldMk cId="1105892133" sldId="262"/>
            <ac:spMk id="59" creationId="{12E6A729-BAAD-9923-E63E-0CD4CE5608C1}"/>
          </ac:spMkLst>
        </pc:spChg>
      </pc:sldChg>
      <pc:sldChg chg="modSp">
        <pc:chgData name="Dina Lindenberg" userId="a0d7def6-72a0-43ab-aee3-b9c5897da4ad" providerId="ADAL" clId="{7B484853-3FC8-449C-B6E0-769C6207F839}" dt="2025-03-10T17:08:04.345" v="44" actId="20577"/>
        <pc:sldMkLst>
          <pc:docMk/>
          <pc:sldMk cId="3397650960" sldId="281"/>
        </pc:sldMkLst>
        <pc:spChg chg="mod">
          <ac:chgData name="Dina Lindenberg" userId="a0d7def6-72a0-43ab-aee3-b9c5897da4ad" providerId="ADAL" clId="{7B484853-3FC8-449C-B6E0-769C6207F839}" dt="2025-03-10T17:08:04.345" v="44" actId="20577"/>
          <ac:spMkLst>
            <pc:docMk/>
            <pc:sldMk cId="3397650960" sldId="281"/>
            <ac:spMk id="12" creationId="{EDC7E687-C616-7666-AC4C-64174A415601}"/>
          </ac:spMkLst>
        </pc:spChg>
      </pc:sldChg>
      <pc:sldChg chg="modTransition">
        <pc:chgData name="Dina Lindenberg" userId="a0d7def6-72a0-43ab-aee3-b9c5897da4ad" providerId="ADAL" clId="{7B484853-3FC8-449C-B6E0-769C6207F839}" dt="2025-03-10T17:09:49.949" v="126"/>
        <pc:sldMkLst>
          <pc:docMk/>
          <pc:sldMk cId="4204506288" sldId="292"/>
        </pc:sldMkLst>
      </pc:sldChg>
      <pc:sldChg chg="modSp mod">
        <pc:chgData name="Dina Lindenberg" userId="a0d7def6-72a0-43ab-aee3-b9c5897da4ad" providerId="ADAL" clId="{7B484853-3FC8-449C-B6E0-769C6207F839}" dt="2025-03-10T17:08:21.554" v="64" actId="20577"/>
        <pc:sldMkLst>
          <pc:docMk/>
          <pc:sldMk cId="2168672769" sldId="294"/>
        </pc:sldMkLst>
        <pc:spChg chg="mod">
          <ac:chgData name="Dina Lindenberg" userId="a0d7def6-72a0-43ab-aee3-b9c5897da4ad" providerId="ADAL" clId="{7B484853-3FC8-449C-B6E0-769C6207F839}" dt="2025-03-10T17:08:21.554" v="64" actId="20577"/>
          <ac:spMkLst>
            <pc:docMk/>
            <pc:sldMk cId="2168672769" sldId="294"/>
            <ac:spMk id="12" creationId="{4429C642-4182-5BF8-4ABA-39B0A0D63BAB}"/>
          </ac:spMkLst>
        </pc:spChg>
      </pc:sldChg>
      <pc:sldChg chg="addSp delSp modSp mod">
        <pc:chgData name="Dina Lindenberg" userId="a0d7def6-72a0-43ab-aee3-b9c5897da4ad" providerId="ADAL" clId="{7B484853-3FC8-449C-B6E0-769C6207F839}" dt="2025-03-10T21:39:46.423" v="198" actId="1076"/>
        <pc:sldMkLst>
          <pc:docMk/>
          <pc:sldMk cId="2573431266" sldId="295"/>
        </pc:sldMkLst>
        <pc:picChg chg="add del mod">
          <ac:chgData name="Dina Lindenberg" userId="a0d7def6-72a0-43ab-aee3-b9c5897da4ad" providerId="ADAL" clId="{7B484853-3FC8-449C-B6E0-769C6207F839}" dt="2025-03-10T21:37:29.838" v="131" actId="478"/>
          <ac:picMkLst>
            <pc:docMk/>
            <pc:sldMk cId="2573431266" sldId="295"/>
            <ac:picMk id="4" creationId="{AE66B802-9377-FCED-443B-0EAB7CC4B76F}"/>
          </ac:picMkLst>
        </pc:picChg>
        <pc:picChg chg="add del mod">
          <ac:chgData name="Dina Lindenberg" userId="a0d7def6-72a0-43ab-aee3-b9c5897da4ad" providerId="ADAL" clId="{7B484853-3FC8-449C-B6E0-769C6207F839}" dt="2025-03-10T21:39:39.401" v="195" actId="478"/>
          <ac:picMkLst>
            <pc:docMk/>
            <pc:sldMk cId="2573431266" sldId="295"/>
            <ac:picMk id="5" creationId="{E8D73F92-BDB0-3971-3E69-FD430216BDE8}"/>
          </ac:picMkLst>
        </pc:picChg>
        <pc:picChg chg="add del mod">
          <ac:chgData name="Dina Lindenberg" userId="a0d7def6-72a0-43ab-aee3-b9c5897da4ad" providerId="ADAL" clId="{7B484853-3FC8-449C-B6E0-769C6207F839}" dt="2025-03-10T21:39:39.897" v="196" actId="478"/>
          <ac:picMkLst>
            <pc:docMk/>
            <pc:sldMk cId="2573431266" sldId="295"/>
            <ac:picMk id="6" creationId="{C69E7DA6-F3C8-78AB-7567-A9D416E2DF79}"/>
          </ac:picMkLst>
        </pc:picChg>
        <pc:picChg chg="del">
          <ac:chgData name="Dina Lindenberg" userId="a0d7def6-72a0-43ab-aee3-b9c5897da4ad" providerId="ADAL" clId="{7B484853-3FC8-449C-B6E0-769C6207F839}" dt="2025-03-10T21:29:45.851" v="127" actId="478"/>
          <ac:picMkLst>
            <pc:docMk/>
            <pc:sldMk cId="2573431266" sldId="295"/>
            <ac:picMk id="7" creationId="{84CF3EFB-C2AB-D58F-16F4-E196C0C28A8B}"/>
          </ac:picMkLst>
        </pc:picChg>
        <pc:picChg chg="del">
          <ac:chgData name="Dina Lindenberg" userId="a0d7def6-72a0-43ab-aee3-b9c5897da4ad" providerId="ADAL" clId="{7B484853-3FC8-449C-B6E0-769C6207F839}" dt="2025-03-10T21:29:46.575" v="128" actId="478"/>
          <ac:picMkLst>
            <pc:docMk/>
            <pc:sldMk cId="2573431266" sldId="295"/>
            <ac:picMk id="8" creationId="{C05C71CD-1537-A19B-7BB3-E6DBADAC2625}"/>
          </ac:picMkLst>
        </pc:picChg>
        <pc:picChg chg="add mod">
          <ac:chgData name="Dina Lindenberg" userId="a0d7def6-72a0-43ab-aee3-b9c5897da4ad" providerId="ADAL" clId="{7B484853-3FC8-449C-B6E0-769C6207F839}" dt="2025-03-10T21:37:50.084" v="140" actId="571"/>
          <ac:picMkLst>
            <pc:docMk/>
            <pc:sldMk cId="2573431266" sldId="295"/>
            <ac:picMk id="9" creationId="{150FF732-8809-6516-1F02-F6FDB785BBD9}"/>
          </ac:picMkLst>
        </pc:picChg>
        <pc:picChg chg="add mod">
          <ac:chgData name="Dina Lindenberg" userId="a0d7def6-72a0-43ab-aee3-b9c5897da4ad" providerId="ADAL" clId="{7B484853-3FC8-449C-B6E0-769C6207F839}" dt="2025-03-10T21:37:50.084" v="140" actId="571"/>
          <ac:picMkLst>
            <pc:docMk/>
            <pc:sldMk cId="2573431266" sldId="295"/>
            <ac:picMk id="10" creationId="{D060D806-2D4B-5EA8-3AC1-E2E5C4773474}"/>
          </ac:picMkLst>
        </pc:picChg>
        <pc:picChg chg="add mod">
          <ac:chgData name="Dina Lindenberg" userId="a0d7def6-72a0-43ab-aee3-b9c5897da4ad" providerId="ADAL" clId="{7B484853-3FC8-449C-B6E0-769C6207F839}" dt="2025-03-10T21:39:46.423" v="198" actId="1076"/>
          <ac:picMkLst>
            <pc:docMk/>
            <pc:sldMk cId="2573431266" sldId="295"/>
            <ac:picMk id="12" creationId="{5045CFCE-5564-C63F-69AE-CD84B4A69BE1}"/>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33516F3-214A-4364-AA81-AFE1ED233420}" type="datetimeFigureOut">
              <a:rPr lang="en-US" smtClean="0"/>
              <a:t>3/10/2025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3B7656B-4D66-4162-A5AF-1063B188DEA8}" type="slidenum">
              <a:rPr lang="en-US" smtClean="0"/>
              <a:t>‹#›</a:t>
            </a:fld>
            <a:endParaRPr lang="en-US"/>
          </a:p>
        </p:txBody>
      </p:sp>
    </p:spTree>
    <p:extLst>
      <p:ext uri="{BB962C8B-B14F-4D97-AF65-F5344CB8AC3E}">
        <p14:creationId xmlns:p14="http://schemas.microsoft.com/office/powerpoint/2010/main" val="1408768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3B7656B-4D66-4162-A5AF-1063B188DEA8}" type="slidenum">
              <a:rPr lang="en-US" smtClean="0"/>
              <a:t>8</a:t>
            </a:fld>
            <a:endParaRPr lang="en-US"/>
          </a:p>
        </p:txBody>
      </p:sp>
    </p:spTree>
    <p:extLst>
      <p:ext uri="{BB962C8B-B14F-4D97-AF65-F5344CB8AC3E}">
        <p14:creationId xmlns:p14="http://schemas.microsoft.com/office/powerpoint/2010/main" val="36269981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103BE8-4ED2-3243-D52B-7992DF4B103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E04AE66-3002-34A6-7585-7A3ACF67F3B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D76F3A9-04BE-1C49-B2C7-8910282760E8}"/>
              </a:ext>
            </a:extLst>
          </p:cNvPr>
          <p:cNvSpPr>
            <a:spLocks noGrp="1"/>
          </p:cNvSpPr>
          <p:nvPr>
            <p:ph type="dt" sz="half" idx="10"/>
          </p:nvPr>
        </p:nvSpPr>
        <p:spPr/>
        <p:txBody>
          <a:bodyPr/>
          <a:lstStyle/>
          <a:p>
            <a:fld id="{40D26CD5-724D-4049-AD1D-8E72DD4D476B}" type="datetimeFigureOut">
              <a:rPr lang="en-US" smtClean="0"/>
              <a:t>3/10/2025</a:t>
            </a:fld>
            <a:endParaRPr lang="en-US"/>
          </a:p>
        </p:txBody>
      </p:sp>
      <p:sp>
        <p:nvSpPr>
          <p:cNvPr id="5" name="Footer Placeholder 4">
            <a:extLst>
              <a:ext uri="{FF2B5EF4-FFF2-40B4-BE49-F238E27FC236}">
                <a16:creationId xmlns:a16="http://schemas.microsoft.com/office/drawing/2014/main" id="{396AA394-764D-664A-33FD-ADA014F8433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D12E761-4380-CE0E-0D9B-0AA1F4311512}"/>
              </a:ext>
            </a:extLst>
          </p:cNvPr>
          <p:cNvSpPr>
            <a:spLocks noGrp="1"/>
          </p:cNvSpPr>
          <p:nvPr>
            <p:ph type="sldNum" sz="quarter" idx="12"/>
          </p:nvPr>
        </p:nvSpPr>
        <p:spPr/>
        <p:txBody>
          <a:bodyPr/>
          <a:lstStyle/>
          <a:p>
            <a:fld id="{04F7383B-4DD5-4479-BC67-165B103588A2}" type="slidenum">
              <a:rPr lang="en-US" smtClean="0"/>
              <a:t>‹#›</a:t>
            </a:fld>
            <a:endParaRPr lang="en-US"/>
          </a:p>
        </p:txBody>
      </p:sp>
    </p:spTree>
    <p:extLst>
      <p:ext uri="{BB962C8B-B14F-4D97-AF65-F5344CB8AC3E}">
        <p14:creationId xmlns:p14="http://schemas.microsoft.com/office/powerpoint/2010/main" val="31928260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FA27B6-2377-AF3E-4465-0BBE2BBBA07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FF296EF-BC09-0B4C-6180-2107AE6457C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1F938DE-27DE-7986-9FEB-72D8B683825A}"/>
              </a:ext>
            </a:extLst>
          </p:cNvPr>
          <p:cNvSpPr>
            <a:spLocks noGrp="1"/>
          </p:cNvSpPr>
          <p:nvPr>
            <p:ph type="dt" sz="half" idx="10"/>
          </p:nvPr>
        </p:nvSpPr>
        <p:spPr/>
        <p:txBody>
          <a:bodyPr/>
          <a:lstStyle/>
          <a:p>
            <a:fld id="{40D26CD5-724D-4049-AD1D-8E72DD4D476B}" type="datetimeFigureOut">
              <a:rPr lang="en-US" smtClean="0"/>
              <a:t>3/10/2025</a:t>
            </a:fld>
            <a:endParaRPr lang="en-US"/>
          </a:p>
        </p:txBody>
      </p:sp>
      <p:sp>
        <p:nvSpPr>
          <p:cNvPr id="5" name="Footer Placeholder 4">
            <a:extLst>
              <a:ext uri="{FF2B5EF4-FFF2-40B4-BE49-F238E27FC236}">
                <a16:creationId xmlns:a16="http://schemas.microsoft.com/office/drawing/2014/main" id="{3B8F2E4D-918E-0FD2-8BB5-8EF635C5723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BEB1B6A-71B2-A1ED-DADA-44584F9FF117}"/>
              </a:ext>
            </a:extLst>
          </p:cNvPr>
          <p:cNvSpPr>
            <a:spLocks noGrp="1"/>
          </p:cNvSpPr>
          <p:nvPr>
            <p:ph type="sldNum" sz="quarter" idx="12"/>
          </p:nvPr>
        </p:nvSpPr>
        <p:spPr/>
        <p:txBody>
          <a:bodyPr/>
          <a:lstStyle/>
          <a:p>
            <a:fld id="{04F7383B-4DD5-4479-BC67-165B103588A2}" type="slidenum">
              <a:rPr lang="en-US" smtClean="0"/>
              <a:t>‹#›</a:t>
            </a:fld>
            <a:endParaRPr lang="en-US"/>
          </a:p>
        </p:txBody>
      </p:sp>
    </p:spTree>
    <p:extLst>
      <p:ext uri="{BB962C8B-B14F-4D97-AF65-F5344CB8AC3E}">
        <p14:creationId xmlns:p14="http://schemas.microsoft.com/office/powerpoint/2010/main" val="25466895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EA02732-4545-7CA5-B3FB-0ED5B8FCBC8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33914AF-FFD0-C516-0FF7-6711B43A0CC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B82CFB7-AB75-BFCE-3AB6-768DE070DD8F}"/>
              </a:ext>
            </a:extLst>
          </p:cNvPr>
          <p:cNvSpPr>
            <a:spLocks noGrp="1"/>
          </p:cNvSpPr>
          <p:nvPr>
            <p:ph type="dt" sz="half" idx="10"/>
          </p:nvPr>
        </p:nvSpPr>
        <p:spPr/>
        <p:txBody>
          <a:bodyPr/>
          <a:lstStyle/>
          <a:p>
            <a:fld id="{40D26CD5-724D-4049-AD1D-8E72DD4D476B}" type="datetimeFigureOut">
              <a:rPr lang="en-US" smtClean="0"/>
              <a:t>3/10/2025</a:t>
            </a:fld>
            <a:endParaRPr lang="en-US"/>
          </a:p>
        </p:txBody>
      </p:sp>
      <p:sp>
        <p:nvSpPr>
          <p:cNvPr id="5" name="Footer Placeholder 4">
            <a:extLst>
              <a:ext uri="{FF2B5EF4-FFF2-40B4-BE49-F238E27FC236}">
                <a16:creationId xmlns:a16="http://schemas.microsoft.com/office/drawing/2014/main" id="{FDB8AB71-4AEB-B3DF-254D-7EC7D1E3462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AB62F03-52DD-D329-5C67-9021A436A0F2}"/>
              </a:ext>
            </a:extLst>
          </p:cNvPr>
          <p:cNvSpPr>
            <a:spLocks noGrp="1"/>
          </p:cNvSpPr>
          <p:nvPr>
            <p:ph type="sldNum" sz="quarter" idx="12"/>
          </p:nvPr>
        </p:nvSpPr>
        <p:spPr/>
        <p:txBody>
          <a:bodyPr/>
          <a:lstStyle/>
          <a:p>
            <a:fld id="{04F7383B-4DD5-4479-BC67-165B103588A2}" type="slidenum">
              <a:rPr lang="en-US" smtClean="0"/>
              <a:t>‹#›</a:t>
            </a:fld>
            <a:endParaRPr lang="en-US"/>
          </a:p>
        </p:txBody>
      </p:sp>
    </p:spTree>
    <p:extLst>
      <p:ext uri="{BB962C8B-B14F-4D97-AF65-F5344CB8AC3E}">
        <p14:creationId xmlns:p14="http://schemas.microsoft.com/office/powerpoint/2010/main" val="1081021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F9DF58-A463-EF40-9BF8-741779EB7D7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6FD7FEC-CA87-14C5-90C0-C417E414DCB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B0FADE-1E75-EF70-5858-8F5604A4F975}"/>
              </a:ext>
            </a:extLst>
          </p:cNvPr>
          <p:cNvSpPr>
            <a:spLocks noGrp="1"/>
          </p:cNvSpPr>
          <p:nvPr>
            <p:ph type="dt" sz="half" idx="10"/>
          </p:nvPr>
        </p:nvSpPr>
        <p:spPr/>
        <p:txBody>
          <a:bodyPr/>
          <a:lstStyle/>
          <a:p>
            <a:fld id="{40D26CD5-724D-4049-AD1D-8E72DD4D476B}" type="datetimeFigureOut">
              <a:rPr lang="en-US" smtClean="0"/>
              <a:t>3/10/2025</a:t>
            </a:fld>
            <a:endParaRPr lang="en-US"/>
          </a:p>
        </p:txBody>
      </p:sp>
      <p:sp>
        <p:nvSpPr>
          <p:cNvPr id="5" name="Footer Placeholder 4">
            <a:extLst>
              <a:ext uri="{FF2B5EF4-FFF2-40B4-BE49-F238E27FC236}">
                <a16:creationId xmlns:a16="http://schemas.microsoft.com/office/drawing/2014/main" id="{638E2178-00C9-00DA-E92C-372554F111D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D462A80-ECA1-A438-C89B-760D8062BFB1}"/>
              </a:ext>
            </a:extLst>
          </p:cNvPr>
          <p:cNvSpPr>
            <a:spLocks noGrp="1"/>
          </p:cNvSpPr>
          <p:nvPr>
            <p:ph type="sldNum" sz="quarter" idx="12"/>
          </p:nvPr>
        </p:nvSpPr>
        <p:spPr/>
        <p:txBody>
          <a:bodyPr/>
          <a:lstStyle/>
          <a:p>
            <a:fld id="{04F7383B-4DD5-4479-BC67-165B103588A2}" type="slidenum">
              <a:rPr lang="en-US" smtClean="0"/>
              <a:t>‹#›</a:t>
            </a:fld>
            <a:endParaRPr lang="en-US"/>
          </a:p>
        </p:txBody>
      </p:sp>
    </p:spTree>
    <p:extLst>
      <p:ext uri="{BB962C8B-B14F-4D97-AF65-F5344CB8AC3E}">
        <p14:creationId xmlns:p14="http://schemas.microsoft.com/office/powerpoint/2010/main" val="1831049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028266-6422-293B-1798-39A916EE9D8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F485D75-6E04-7DBE-09D6-62BECB7E699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BFA6376-FC5A-3EA5-8FB9-CAED6239C45A}"/>
              </a:ext>
            </a:extLst>
          </p:cNvPr>
          <p:cNvSpPr>
            <a:spLocks noGrp="1"/>
          </p:cNvSpPr>
          <p:nvPr>
            <p:ph type="dt" sz="half" idx="10"/>
          </p:nvPr>
        </p:nvSpPr>
        <p:spPr/>
        <p:txBody>
          <a:bodyPr/>
          <a:lstStyle/>
          <a:p>
            <a:fld id="{40D26CD5-724D-4049-AD1D-8E72DD4D476B}" type="datetimeFigureOut">
              <a:rPr lang="en-US" smtClean="0"/>
              <a:t>3/10/2025</a:t>
            </a:fld>
            <a:endParaRPr lang="en-US"/>
          </a:p>
        </p:txBody>
      </p:sp>
      <p:sp>
        <p:nvSpPr>
          <p:cNvPr id="5" name="Footer Placeholder 4">
            <a:extLst>
              <a:ext uri="{FF2B5EF4-FFF2-40B4-BE49-F238E27FC236}">
                <a16:creationId xmlns:a16="http://schemas.microsoft.com/office/drawing/2014/main" id="{E7B090ED-BE1B-E076-BE33-BA68969C332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3459E8-0B8B-B323-0394-B1F64AD145D5}"/>
              </a:ext>
            </a:extLst>
          </p:cNvPr>
          <p:cNvSpPr>
            <a:spLocks noGrp="1"/>
          </p:cNvSpPr>
          <p:nvPr>
            <p:ph type="sldNum" sz="quarter" idx="12"/>
          </p:nvPr>
        </p:nvSpPr>
        <p:spPr/>
        <p:txBody>
          <a:bodyPr/>
          <a:lstStyle/>
          <a:p>
            <a:fld id="{04F7383B-4DD5-4479-BC67-165B103588A2}" type="slidenum">
              <a:rPr lang="en-US" smtClean="0"/>
              <a:t>‹#›</a:t>
            </a:fld>
            <a:endParaRPr lang="en-US"/>
          </a:p>
        </p:txBody>
      </p:sp>
    </p:spTree>
    <p:extLst>
      <p:ext uri="{BB962C8B-B14F-4D97-AF65-F5344CB8AC3E}">
        <p14:creationId xmlns:p14="http://schemas.microsoft.com/office/powerpoint/2010/main" val="24437894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1F5416-721A-9970-64FA-AD3F2A01FDA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4A5AA19-BADE-38AF-2289-4F4216697DA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5F978F1-3D3F-9D1A-CB85-92FA7C60E86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EBFD48C-8FCB-0F24-0794-13318AE5C1AA}"/>
              </a:ext>
            </a:extLst>
          </p:cNvPr>
          <p:cNvSpPr>
            <a:spLocks noGrp="1"/>
          </p:cNvSpPr>
          <p:nvPr>
            <p:ph type="dt" sz="half" idx="10"/>
          </p:nvPr>
        </p:nvSpPr>
        <p:spPr/>
        <p:txBody>
          <a:bodyPr/>
          <a:lstStyle/>
          <a:p>
            <a:fld id="{40D26CD5-724D-4049-AD1D-8E72DD4D476B}" type="datetimeFigureOut">
              <a:rPr lang="en-US" smtClean="0"/>
              <a:t>3/10/2025</a:t>
            </a:fld>
            <a:endParaRPr lang="en-US"/>
          </a:p>
        </p:txBody>
      </p:sp>
      <p:sp>
        <p:nvSpPr>
          <p:cNvPr id="6" name="Footer Placeholder 5">
            <a:extLst>
              <a:ext uri="{FF2B5EF4-FFF2-40B4-BE49-F238E27FC236}">
                <a16:creationId xmlns:a16="http://schemas.microsoft.com/office/drawing/2014/main" id="{B151199B-EC69-D1E6-8106-718648FB8CB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75F3A75-0D38-D20D-9B07-3D9942272CA5}"/>
              </a:ext>
            </a:extLst>
          </p:cNvPr>
          <p:cNvSpPr>
            <a:spLocks noGrp="1"/>
          </p:cNvSpPr>
          <p:nvPr>
            <p:ph type="sldNum" sz="quarter" idx="12"/>
          </p:nvPr>
        </p:nvSpPr>
        <p:spPr/>
        <p:txBody>
          <a:bodyPr/>
          <a:lstStyle/>
          <a:p>
            <a:fld id="{04F7383B-4DD5-4479-BC67-165B103588A2}" type="slidenum">
              <a:rPr lang="en-US" smtClean="0"/>
              <a:t>‹#›</a:t>
            </a:fld>
            <a:endParaRPr lang="en-US"/>
          </a:p>
        </p:txBody>
      </p:sp>
    </p:spTree>
    <p:extLst>
      <p:ext uri="{BB962C8B-B14F-4D97-AF65-F5344CB8AC3E}">
        <p14:creationId xmlns:p14="http://schemas.microsoft.com/office/powerpoint/2010/main" val="41286105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81C6D0-DE0B-2DA7-A0E1-FC1A1847DDD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CF06D85-DAF8-5D7A-1C46-8CC3C12AFA3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3735F67-62D2-4747-E5AE-8D0F9B8EBDE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3279F9F-1116-0E3B-D456-DFB6D2FB43A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F99BA71-6D38-66AB-3C6D-7F2CD324334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3A1491B-DFB1-3CFA-72F5-343DBCEB1934}"/>
              </a:ext>
            </a:extLst>
          </p:cNvPr>
          <p:cNvSpPr>
            <a:spLocks noGrp="1"/>
          </p:cNvSpPr>
          <p:nvPr>
            <p:ph type="dt" sz="half" idx="10"/>
          </p:nvPr>
        </p:nvSpPr>
        <p:spPr/>
        <p:txBody>
          <a:bodyPr/>
          <a:lstStyle/>
          <a:p>
            <a:fld id="{40D26CD5-724D-4049-AD1D-8E72DD4D476B}" type="datetimeFigureOut">
              <a:rPr lang="en-US" smtClean="0"/>
              <a:t>3/10/2025</a:t>
            </a:fld>
            <a:endParaRPr lang="en-US"/>
          </a:p>
        </p:txBody>
      </p:sp>
      <p:sp>
        <p:nvSpPr>
          <p:cNvPr id="8" name="Footer Placeholder 7">
            <a:extLst>
              <a:ext uri="{FF2B5EF4-FFF2-40B4-BE49-F238E27FC236}">
                <a16:creationId xmlns:a16="http://schemas.microsoft.com/office/drawing/2014/main" id="{53C2072E-8BCA-7568-B74C-AEF99507C11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062EB5E-ABA5-227F-AD62-68EB863D37D6}"/>
              </a:ext>
            </a:extLst>
          </p:cNvPr>
          <p:cNvSpPr>
            <a:spLocks noGrp="1"/>
          </p:cNvSpPr>
          <p:nvPr>
            <p:ph type="sldNum" sz="quarter" idx="12"/>
          </p:nvPr>
        </p:nvSpPr>
        <p:spPr/>
        <p:txBody>
          <a:bodyPr/>
          <a:lstStyle/>
          <a:p>
            <a:fld id="{04F7383B-4DD5-4479-BC67-165B103588A2}" type="slidenum">
              <a:rPr lang="en-US" smtClean="0"/>
              <a:t>‹#›</a:t>
            </a:fld>
            <a:endParaRPr lang="en-US"/>
          </a:p>
        </p:txBody>
      </p:sp>
    </p:spTree>
    <p:extLst>
      <p:ext uri="{BB962C8B-B14F-4D97-AF65-F5344CB8AC3E}">
        <p14:creationId xmlns:p14="http://schemas.microsoft.com/office/powerpoint/2010/main" val="10049745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FB5DCC-29F7-81B7-F525-99E5A34C2A0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183349F-3FD7-E68A-315F-33B78AD48467}"/>
              </a:ext>
            </a:extLst>
          </p:cNvPr>
          <p:cNvSpPr>
            <a:spLocks noGrp="1"/>
          </p:cNvSpPr>
          <p:nvPr>
            <p:ph type="dt" sz="half" idx="10"/>
          </p:nvPr>
        </p:nvSpPr>
        <p:spPr/>
        <p:txBody>
          <a:bodyPr/>
          <a:lstStyle/>
          <a:p>
            <a:fld id="{40D26CD5-724D-4049-AD1D-8E72DD4D476B}" type="datetimeFigureOut">
              <a:rPr lang="en-US" smtClean="0"/>
              <a:t>3/10/2025</a:t>
            </a:fld>
            <a:endParaRPr lang="en-US"/>
          </a:p>
        </p:txBody>
      </p:sp>
      <p:sp>
        <p:nvSpPr>
          <p:cNvPr id="4" name="Footer Placeholder 3">
            <a:extLst>
              <a:ext uri="{FF2B5EF4-FFF2-40B4-BE49-F238E27FC236}">
                <a16:creationId xmlns:a16="http://schemas.microsoft.com/office/drawing/2014/main" id="{914F0770-DDEA-7C02-3E0D-49A3ABE15DC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7D29814-2AA5-584B-F8AC-8B4AAFB8EB6C}"/>
              </a:ext>
            </a:extLst>
          </p:cNvPr>
          <p:cNvSpPr>
            <a:spLocks noGrp="1"/>
          </p:cNvSpPr>
          <p:nvPr>
            <p:ph type="sldNum" sz="quarter" idx="12"/>
          </p:nvPr>
        </p:nvSpPr>
        <p:spPr/>
        <p:txBody>
          <a:bodyPr/>
          <a:lstStyle/>
          <a:p>
            <a:fld id="{04F7383B-4DD5-4479-BC67-165B103588A2}" type="slidenum">
              <a:rPr lang="en-US" smtClean="0"/>
              <a:t>‹#›</a:t>
            </a:fld>
            <a:endParaRPr lang="en-US"/>
          </a:p>
        </p:txBody>
      </p:sp>
    </p:spTree>
    <p:extLst>
      <p:ext uri="{BB962C8B-B14F-4D97-AF65-F5344CB8AC3E}">
        <p14:creationId xmlns:p14="http://schemas.microsoft.com/office/powerpoint/2010/main" val="8451953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4FC2BF5-6622-72F1-31DA-B1BD1BF4CB1C}"/>
              </a:ext>
            </a:extLst>
          </p:cNvPr>
          <p:cNvSpPr>
            <a:spLocks noGrp="1"/>
          </p:cNvSpPr>
          <p:nvPr>
            <p:ph type="dt" sz="half" idx="10"/>
          </p:nvPr>
        </p:nvSpPr>
        <p:spPr/>
        <p:txBody>
          <a:bodyPr/>
          <a:lstStyle/>
          <a:p>
            <a:fld id="{40D26CD5-724D-4049-AD1D-8E72DD4D476B}" type="datetimeFigureOut">
              <a:rPr lang="en-US" smtClean="0"/>
              <a:t>3/10/2025</a:t>
            </a:fld>
            <a:endParaRPr lang="en-US"/>
          </a:p>
        </p:txBody>
      </p:sp>
      <p:sp>
        <p:nvSpPr>
          <p:cNvPr id="3" name="Footer Placeholder 2">
            <a:extLst>
              <a:ext uri="{FF2B5EF4-FFF2-40B4-BE49-F238E27FC236}">
                <a16:creationId xmlns:a16="http://schemas.microsoft.com/office/drawing/2014/main" id="{8CD09A9F-CC3D-FE8A-9A1E-8D3065C7428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0A0E086-9D7D-177B-184B-EEF96753ACF4}"/>
              </a:ext>
            </a:extLst>
          </p:cNvPr>
          <p:cNvSpPr>
            <a:spLocks noGrp="1"/>
          </p:cNvSpPr>
          <p:nvPr>
            <p:ph type="sldNum" sz="quarter" idx="12"/>
          </p:nvPr>
        </p:nvSpPr>
        <p:spPr/>
        <p:txBody>
          <a:bodyPr/>
          <a:lstStyle/>
          <a:p>
            <a:fld id="{04F7383B-4DD5-4479-BC67-165B103588A2}" type="slidenum">
              <a:rPr lang="en-US" smtClean="0"/>
              <a:t>‹#›</a:t>
            </a:fld>
            <a:endParaRPr lang="en-US"/>
          </a:p>
        </p:txBody>
      </p:sp>
    </p:spTree>
    <p:extLst>
      <p:ext uri="{BB962C8B-B14F-4D97-AF65-F5344CB8AC3E}">
        <p14:creationId xmlns:p14="http://schemas.microsoft.com/office/powerpoint/2010/main" val="28902105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F95C9D-F681-E1FA-CD4B-3946D45F496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27B12C8-EA57-1A34-1D02-81A33CF0EAF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E9B362C-A642-F285-D10C-DE15BFBEE7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D10B3EC-AB7D-756C-A368-F6FFDC110025}"/>
              </a:ext>
            </a:extLst>
          </p:cNvPr>
          <p:cNvSpPr>
            <a:spLocks noGrp="1"/>
          </p:cNvSpPr>
          <p:nvPr>
            <p:ph type="dt" sz="half" idx="10"/>
          </p:nvPr>
        </p:nvSpPr>
        <p:spPr/>
        <p:txBody>
          <a:bodyPr/>
          <a:lstStyle/>
          <a:p>
            <a:fld id="{40D26CD5-724D-4049-AD1D-8E72DD4D476B}" type="datetimeFigureOut">
              <a:rPr lang="en-US" smtClean="0"/>
              <a:t>3/10/2025</a:t>
            </a:fld>
            <a:endParaRPr lang="en-US"/>
          </a:p>
        </p:txBody>
      </p:sp>
      <p:sp>
        <p:nvSpPr>
          <p:cNvPr id="6" name="Footer Placeholder 5">
            <a:extLst>
              <a:ext uri="{FF2B5EF4-FFF2-40B4-BE49-F238E27FC236}">
                <a16:creationId xmlns:a16="http://schemas.microsoft.com/office/drawing/2014/main" id="{BA29356C-1A07-EAE7-C41C-AFC5E3755BF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3CF6B2F-FA3F-6F66-31AC-574750658F70}"/>
              </a:ext>
            </a:extLst>
          </p:cNvPr>
          <p:cNvSpPr>
            <a:spLocks noGrp="1"/>
          </p:cNvSpPr>
          <p:nvPr>
            <p:ph type="sldNum" sz="quarter" idx="12"/>
          </p:nvPr>
        </p:nvSpPr>
        <p:spPr/>
        <p:txBody>
          <a:bodyPr/>
          <a:lstStyle/>
          <a:p>
            <a:fld id="{04F7383B-4DD5-4479-BC67-165B103588A2}" type="slidenum">
              <a:rPr lang="en-US" smtClean="0"/>
              <a:t>‹#›</a:t>
            </a:fld>
            <a:endParaRPr lang="en-US"/>
          </a:p>
        </p:txBody>
      </p:sp>
    </p:spTree>
    <p:extLst>
      <p:ext uri="{BB962C8B-B14F-4D97-AF65-F5344CB8AC3E}">
        <p14:creationId xmlns:p14="http://schemas.microsoft.com/office/powerpoint/2010/main" val="35591650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1DC5C1-B40A-2B6E-48B7-81E5A3042F0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B2BC5B6-2DB9-8377-701E-65DF11B4CB5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753721B-2AC5-156E-AE38-C5476896D2E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88C8BA-03DD-1A79-7376-689410BF220D}"/>
              </a:ext>
            </a:extLst>
          </p:cNvPr>
          <p:cNvSpPr>
            <a:spLocks noGrp="1"/>
          </p:cNvSpPr>
          <p:nvPr>
            <p:ph type="dt" sz="half" idx="10"/>
          </p:nvPr>
        </p:nvSpPr>
        <p:spPr/>
        <p:txBody>
          <a:bodyPr/>
          <a:lstStyle/>
          <a:p>
            <a:fld id="{40D26CD5-724D-4049-AD1D-8E72DD4D476B}" type="datetimeFigureOut">
              <a:rPr lang="en-US" smtClean="0"/>
              <a:t>3/10/2025</a:t>
            </a:fld>
            <a:endParaRPr lang="en-US"/>
          </a:p>
        </p:txBody>
      </p:sp>
      <p:sp>
        <p:nvSpPr>
          <p:cNvPr id="6" name="Footer Placeholder 5">
            <a:extLst>
              <a:ext uri="{FF2B5EF4-FFF2-40B4-BE49-F238E27FC236}">
                <a16:creationId xmlns:a16="http://schemas.microsoft.com/office/drawing/2014/main" id="{37CC97C4-6911-A477-E135-EC9BDEEAC01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59B950C-9868-A809-4313-6D0A0D6EAED5}"/>
              </a:ext>
            </a:extLst>
          </p:cNvPr>
          <p:cNvSpPr>
            <a:spLocks noGrp="1"/>
          </p:cNvSpPr>
          <p:nvPr>
            <p:ph type="sldNum" sz="quarter" idx="12"/>
          </p:nvPr>
        </p:nvSpPr>
        <p:spPr/>
        <p:txBody>
          <a:bodyPr/>
          <a:lstStyle/>
          <a:p>
            <a:fld id="{04F7383B-4DD5-4479-BC67-165B103588A2}" type="slidenum">
              <a:rPr lang="en-US" smtClean="0"/>
              <a:t>‹#›</a:t>
            </a:fld>
            <a:endParaRPr lang="en-US"/>
          </a:p>
        </p:txBody>
      </p:sp>
    </p:spTree>
    <p:extLst>
      <p:ext uri="{BB962C8B-B14F-4D97-AF65-F5344CB8AC3E}">
        <p14:creationId xmlns:p14="http://schemas.microsoft.com/office/powerpoint/2010/main" val="30588556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C572A62-7C92-B511-939B-3D1BB49E98D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F792F8B-221C-EF6D-547B-53F4AFCA3B8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A4FE618-2B40-E9E5-02F3-FF91DB44060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0D26CD5-724D-4049-AD1D-8E72DD4D476B}" type="datetimeFigureOut">
              <a:rPr lang="en-US" smtClean="0"/>
              <a:t>3/10/2025</a:t>
            </a:fld>
            <a:endParaRPr lang="en-US"/>
          </a:p>
        </p:txBody>
      </p:sp>
      <p:sp>
        <p:nvSpPr>
          <p:cNvPr id="5" name="Footer Placeholder 4">
            <a:extLst>
              <a:ext uri="{FF2B5EF4-FFF2-40B4-BE49-F238E27FC236}">
                <a16:creationId xmlns:a16="http://schemas.microsoft.com/office/drawing/2014/main" id="{C56BBE1B-50BF-6B97-6E20-3FF77950C5D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55B59C54-6498-D7D3-4E70-23062DC592E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4F7383B-4DD5-4479-BC67-165B103588A2}" type="slidenum">
              <a:rPr lang="en-US" smtClean="0"/>
              <a:t>‹#›</a:t>
            </a:fld>
            <a:endParaRPr lang="en-US"/>
          </a:p>
        </p:txBody>
      </p:sp>
    </p:spTree>
    <p:extLst>
      <p:ext uri="{BB962C8B-B14F-4D97-AF65-F5344CB8AC3E}">
        <p14:creationId xmlns:p14="http://schemas.microsoft.com/office/powerpoint/2010/main" val="16616855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slide" Target="slide4.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slide" Target="slide4.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slide" Target="slide5.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slide" Target="slide5.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slide" Target="slide8.xml"/><Relationship Id="rId4" Type="http://schemas.openxmlformats.org/officeDocument/2006/relationships/slide" Target="slide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slide" Target="slide7.xml"/><Relationship Id="rId4" Type="http://schemas.openxmlformats.org/officeDocument/2006/relationships/slide" Target="slide5.xml"/></Relationships>
</file>

<file path=ppt/slides/_rels/slide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4.png"/><Relationship Id="rId7" Type="http://schemas.openxmlformats.org/officeDocument/2006/relationships/slide" Target="slide8.xml"/><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slide" Target="slide6.xml"/><Relationship Id="rId5" Type="http://schemas.openxmlformats.org/officeDocument/2006/relationships/image" Target="../media/image2.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8" Type="http://schemas.openxmlformats.org/officeDocument/2006/relationships/slide" Target="slide9.xml"/><Relationship Id="rId3" Type="http://schemas.openxmlformats.org/officeDocument/2006/relationships/image" Target="../media/image3.png"/><Relationship Id="rId7" Type="http://schemas.openxmlformats.org/officeDocument/2006/relationships/slide" Target="slide7.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slide" Target="slide10.xml"/><Relationship Id="rId4" Type="http://schemas.openxmlformats.org/officeDocument/2006/relationships/slide" Target="slide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C5D"/>
        </a:solidFill>
        <a:effectLst/>
      </p:bgPr>
    </p:bg>
    <p:spTree>
      <p:nvGrpSpPr>
        <p:cNvPr id="1" name=""/>
        <p:cNvGrpSpPr/>
        <p:nvPr/>
      </p:nvGrpSpPr>
      <p:grpSpPr>
        <a:xfrm>
          <a:off x="0" y="0"/>
          <a:ext cx="0" cy="0"/>
          <a:chOff x="0" y="0"/>
          <a:chExt cx="0" cy="0"/>
        </a:xfrm>
      </p:grpSpPr>
      <p:pic>
        <p:nvPicPr>
          <p:cNvPr id="27" name="Picture 26" descr="A black and white flag&#10;&#10;Description automatically generated">
            <a:extLst>
              <a:ext uri="{FF2B5EF4-FFF2-40B4-BE49-F238E27FC236}">
                <a16:creationId xmlns:a16="http://schemas.microsoft.com/office/drawing/2014/main" id="{C98EC174-74F6-8EEC-26A5-8BD8133F3766}"/>
              </a:ext>
            </a:extLst>
          </p:cNvPr>
          <p:cNvPicPr>
            <a:picLocks noChangeAspect="1"/>
          </p:cNvPicPr>
          <p:nvPr/>
        </p:nvPicPr>
        <p:blipFill>
          <a:blip r:embed="rId2">
            <a:alphaModFix amt="5000"/>
            <a:extLst>
              <a:ext uri="{28A0092B-C50C-407E-A947-70E740481C1C}">
                <a14:useLocalDpi xmlns:a14="http://schemas.microsoft.com/office/drawing/2010/main" val="0"/>
              </a:ext>
            </a:extLst>
          </a:blip>
          <a:stretch>
            <a:fillRect/>
          </a:stretch>
        </p:blipFill>
        <p:spPr>
          <a:xfrm>
            <a:off x="-1717823" y="-606006"/>
            <a:ext cx="15627644" cy="8070012"/>
          </a:xfrm>
          <a:prstGeom prst="rect">
            <a:avLst/>
          </a:prstGeom>
        </p:spPr>
      </p:pic>
      <p:pic>
        <p:nvPicPr>
          <p:cNvPr id="24" name="Picture 23" descr="A black and white sign with white text&#10;&#10;Description automatically generated">
            <a:extLst>
              <a:ext uri="{FF2B5EF4-FFF2-40B4-BE49-F238E27FC236}">
                <a16:creationId xmlns:a16="http://schemas.microsoft.com/office/drawing/2014/main" id="{F366221D-4DE2-9A72-6F60-6BF303595E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44029" y="4044682"/>
            <a:ext cx="3703941" cy="1380950"/>
          </a:xfrm>
          <a:prstGeom prst="rect">
            <a:avLst/>
          </a:prstGeom>
        </p:spPr>
      </p:pic>
      <p:sp>
        <p:nvSpPr>
          <p:cNvPr id="25" name="TextBox 24">
            <a:extLst>
              <a:ext uri="{FF2B5EF4-FFF2-40B4-BE49-F238E27FC236}">
                <a16:creationId xmlns:a16="http://schemas.microsoft.com/office/drawing/2014/main" id="{A86F2A2A-975F-6233-7664-AB3291F65071}"/>
              </a:ext>
            </a:extLst>
          </p:cNvPr>
          <p:cNvSpPr txBox="1"/>
          <p:nvPr/>
        </p:nvSpPr>
        <p:spPr>
          <a:xfrm>
            <a:off x="1413448" y="1432368"/>
            <a:ext cx="9365104" cy="1323439"/>
          </a:xfrm>
          <a:prstGeom prst="rect">
            <a:avLst/>
          </a:prstGeom>
          <a:noFill/>
        </p:spPr>
        <p:txBody>
          <a:bodyPr wrap="square" rtlCol="0">
            <a:spAutoFit/>
          </a:bodyPr>
          <a:lstStyle/>
          <a:p>
            <a:pPr algn="ctr"/>
            <a:r>
              <a:rPr lang="en-US" sz="8000" b="1" dirty="0">
                <a:solidFill>
                  <a:srgbClr val="6CB2E2"/>
                </a:solidFill>
                <a:latin typeface="Univers" panose="020B0503020202020204" pitchFamily="34" charset="0"/>
              </a:rPr>
              <a:t>Strategic Plan</a:t>
            </a:r>
          </a:p>
        </p:txBody>
      </p:sp>
    </p:spTree>
    <p:extLst>
      <p:ext uri="{BB962C8B-B14F-4D97-AF65-F5344CB8AC3E}">
        <p14:creationId xmlns:p14="http://schemas.microsoft.com/office/powerpoint/2010/main" val="406184904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2C5D"/>
        </a:solidFill>
        <a:effectLst/>
      </p:bgPr>
    </p:bg>
    <p:spTree>
      <p:nvGrpSpPr>
        <p:cNvPr id="1" name="">
          <a:extLst>
            <a:ext uri="{FF2B5EF4-FFF2-40B4-BE49-F238E27FC236}">
              <a16:creationId xmlns:a16="http://schemas.microsoft.com/office/drawing/2014/main" id="{083513DC-F966-8554-DF1E-5647173BC8A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FA6AC36-6F2A-986D-42B7-63B1084FF95B}"/>
              </a:ext>
            </a:extLst>
          </p:cNvPr>
          <p:cNvSpPr/>
          <p:nvPr/>
        </p:nvSpPr>
        <p:spPr>
          <a:xfrm>
            <a:off x="-248433" y="-234863"/>
            <a:ext cx="12688866" cy="7327726"/>
          </a:xfrm>
          <a:prstGeom prst="rect">
            <a:avLst/>
          </a:prstGeom>
          <a:gradFill>
            <a:gsLst>
              <a:gs pos="0">
                <a:srgbClr val="002C5D"/>
              </a:gs>
              <a:gs pos="100000">
                <a:schemeClr val="tx1"/>
              </a:gs>
            </a:gsLst>
            <a:path path="circle">
              <a:fillToRect l="50000" t="50000" r="50000" b="50000"/>
            </a:path>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red and black rectangle&#10;&#10;Description automatically generated">
            <a:extLst>
              <a:ext uri="{FF2B5EF4-FFF2-40B4-BE49-F238E27FC236}">
                <a16:creationId xmlns:a16="http://schemas.microsoft.com/office/drawing/2014/main" id="{0F2B530F-D860-55A7-80C4-D0479AB1FA89}"/>
              </a:ext>
            </a:extLst>
          </p:cNvPr>
          <p:cNvPicPr>
            <a:picLocks noGrp="1" noRot="1" noChangeAspect="1" noMove="1" noResize="1" noEditPoints="1" noAdjustHandles="1" noChangeArrowheads="1" noChangeShapeType="1" noCrop="1"/>
          </p:cNvPicPr>
          <p:nvPr/>
        </p:nvPicPr>
        <p:blipFill>
          <a:blip r:embed="rId2">
            <a:alphaModFix amt="50000"/>
            <a:extLst>
              <a:ext uri="{28A0092B-C50C-407E-A947-70E740481C1C}">
                <a14:useLocalDpi xmlns:a14="http://schemas.microsoft.com/office/drawing/2010/main" val="0"/>
              </a:ext>
            </a:extLst>
          </a:blip>
          <a:srcRect t="21986" b="29507"/>
          <a:stretch/>
        </p:blipFill>
        <p:spPr>
          <a:xfrm>
            <a:off x="-237995" y="1203628"/>
            <a:ext cx="12688866" cy="3461991"/>
          </a:xfrm>
          <a:prstGeom prst="rect">
            <a:avLst/>
          </a:prstGeom>
        </p:spPr>
      </p:pic>
      <p:grpSp>
        <p:nvGrpSpPr>
          <p:cNvPr id="5" name="Group 4">
            <a:extLst>
              <a:ext uri="{FF2B5EF4-FFF2-40B4-BE49-F238E27FC236}">
                <a16:creationId xmlns:a16="http://schemas.microsoft.com/office/drawing/2014/main" id="{13B51437-0D00-D09D-5428-15232CD9208F}"/>
              </a:ext>
            </a:extLst>
          </p:cNvPr>
          <p:cNvGrpSpPr/>
          <p:nvPr/>
        </p:nvGrpSpPr>
        <p:grpSpPr>
          <a:xfrm>
            <a:off x="985412" y="1777559"/>
            <a:ext cx="3411254" cy="739207"/>
            <a:chOff x="985412" y="1131864"/>
            <a:chExt cx="3411254" cy="739207"/>
          </a:xfrm>
        </p:grpSpPr>
        <p:sp>
          <p:nvSpPr>
            <p:cNvPr id="6" name="TextBox 5">
              <a:hlinkClick r:id="rId3" action="ppaction://hlinksldjump"/>
              <a:extLst>
                <a:ext uri="{FF2B5EF4-FFF2-40B4-BE49-F238E27FC236}">
                  <a16:creationId xmlns:a16="http://schemas.microsoft.com/office/drawing/2014/main" id="{F1F876DB-B487-45F7-197E-8A0AFD6B2E52}"/>
                </a:ext>
              </a:extLst>
            </p:cNvPr>
            <p:cNvSpPr txBox="1"/>
            <p:nvPr/>
          </p:nvSpPr>
          <p:spPr>
            <a:xfrm>
              <a:off x="985412" y="1409406"/>
              <a:ext cx="3411254" cy="461665"/>
            </a:xfrm>
            <a:prstGeom prst="rect">
              <a:avLst/>
            </a:prstGeom>
            <a:noFill/>
          </p:spPr>
          <p:txBody>
            <a:bodyPr wrap="square" rtlCol="0">
              <a:spAutoFit/>
            </a:bodyPr>
            <a:lstStyle/>
            <a:p>
              <a:pPr algn="ctr"/>
              <a:r>
                <a:rPr lang="en-US" sz="2400" b="1" dirty="0">
                  <a:solidFill>
                    <a:schemeClr val="bg1"/>
                  </a:solidFill>
                  <a:latin typeface="Univers" panose="020B0503020202020204" pitchFamily="34" charset="0"/>
                </a:rPr>
                <a:t>Accessible</a:t>
              </a:r>
            </a:p>
          </p:txBody>
        </p:sp>
        <p:sp>
          <p:nvSpPr>
            <p:cNvPr id="7" name="Oval 6">
              <a:extLst>
                <a:ext uri="{FF2B5EF4-FFF2-40B4-BE49-F238E27FC236}">
                  <a16:creationId xmlns:a16="http://schemas.microsoft.com/office/drawing/2014/main" id="{62E10C46-8180-5345-6F4E-28437EB4D509}"/>
                </a:ext>
              </a:extLst>
            </p:cNvPr>
            <p:cNvSpPr/>
            <p:nvPr/>
          </p:nvSpPr>
          <p:spPr>
            <a:xfrm>
              <a:off x="2548096" y="1131864"/>
              <a:ext cx="277542" cy="277542"/>
            </a:xfrm>
            <a:prstGeom prst="ellipse">
              <a:avLst/>
            </a:prstGeom>
            <a:solidFill>
              <a:srgbClr val="DD1E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grpSp>
      <p:grpSp>
        <p:nvGrpSpPr>
          <p:cNvPr id="8" name="Group 7">
            <a:extLst>
              <a:ext uri="{FF2B5EF4-FFF2-40B4-BE49-F238E27FC236}">
                <a16:creationId xmlns:a16="http://schemas.microsoft.com/office/drawing/2014/main" id="{C1F0C84C-7CF5-4AA7-0527-91AE25574580}"/>
              </a:ext>
            </a:extLst>
          </p:cNvPr>
          <p:cNvGrpSpPr/>
          <p:nvPr/>
        </p:nvGrpSpPr>
        <p:grpSpPr>
          <a:xfrm>
            <a:off x="4390373" y="1777559"/>
            <a:ext cx="3411254" cy="739207"/>
            <a:chOff x="985412" y="1131864"/>
            <a:chExt cx="3411254" cy="739207"/>
          </a:xfrm>
        </p:grpSpPr>
        <p:sp>
          <p:nvSpPr>
            <p:cNvPr id="9" name="TextBox 8">
              <a:hlinkClick r:id="rId3" action="ppaction://hlinksldjump"/>
              <a:extLst>
                <a:ext uri="{FF2B5EF4-FFF2-40B4-BE49-F238E27FC236}">
                  <a16:creationId xmlns:a16="http://schemas.microsoft.com/office/drawing/2014/main" id="{3F05B4D0-BDE7-3739-5310-4DC09DD8DD22}"/>
                </a:ext>
              </a:extLst>
            </p:cNvPr>
            <p:cNvSpPr txBox="1"/>
            <p:nvPr/>
          </p:nvSpPr>
          <p:spPr>
            <a:xfrm>
              <a:off x="985412" y="1409406"/>
              <a:ext cx="3411254" cy="461665"/>
            </a:xfrm>
            <a:prstGeom prst="rect">
              <a:avLst/>
            </a:prstGeom>
            <a:noFill/>
          </p:spPr>
          <p:txBody>
            <a:bodyPr wrap="square" rtlCol="0">
              <a:spAutoFit/>
            </a:bodyPr>
            <a:lstStyle/>
            <a:p>
              <a:pPr algn="ctr"/>
              <a:r>
                <a:rPr lang="en-US" sz="2400" b="1" dirty="0">
                  <a:solidFill>
                    <a:schemeClr val="bg1"/>
                  </a:solidFill>
                  <a:latin typeface="Univers" panose="020B0503020202020204" pitchFamily="34" charset="0"/>
                </a:rPr>
                <a:t>Affordable</a:t>
              </a:r>
            </a:p>
          </p:txBody>
        </p:sp>
        <p:sp>
          <p:nvSpPr>
            <p:cNvPr id="10" name="Oval 9">
              <a:extLst>
                <a:ext uri="{FF2B5EF4-FFF2-40B4-BE49-F238E27FC236}">
                  <a16:creationId xmlns:a16="http://schemas.microsoft.com/office/drawing/2014/main" id="{735569F8-DDD1-1B39-56C0-20B063A60C8A}"/>
                </a:ext>
              </a:extLst>
            </p:cNvPr>
            <p:cNvSpPr/>
            <p:nvPr/>
          </p:nvSpPr>
          <p:spPr>
            <a:xfrm>
              <a:off x="2548096" y="1131864"/>
              <a:ext cx="277542" cy="277542"/>
            </a:xfrm>
            <a:prstGeom prst="ellipse">
              <a:avLst/>
            </a:prstGeom>
            <a:solidFill>
              <a:srgbClr val="DD1E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grpSp>
      <p:grpSp>
        <p:nvGrpSpPr>
          <p:cNvPr id="11" name="Group 10">
            <a:extLst>
              <a:ext uri="{FF2B5EF4-FFF2-40B4-BE49-F238E27FC236}">
                <a16:creationId xmlns:a16="http://schemas.microsoft.com/office/drawing/2014/main" id="{2238AA5B-7943-F2F9-7F84-CB0F1B808C40}"/>
              </a:ext>
            </a:extLst>
          </p:cNvPr>
          <p:cNvGrpSpPr/>
          <p:nvPr/>
        </p:nvGrpSpPr>
        <p:grpSpPr>
          <a:xfrm>
            <a:off x="7795334" y="1777559"/>
            <a:ext cx="3411254" cy="739207"/>
            <a:chOff x="985412" y="1131864"/>
            <a:chExt cx="3411254" cy="739207"/>
          </a:xfrm>
        </p:grpSpPr>
        <p:sp>
          <p:nvSpPr>
            <p:cNvPr id="12" name="TextBox 11">
              <a:hlinkClick r:id="rId3" action="ppaction://hlinksldjump"/>
              <a:extLst>
                <a:ext uri="{FF2B5EF4-FFF2-40B4-BE49-F238E27FC236}">
                  <a16:creationId xmlns:a16="http://schemas.microsoft.com/office/drawing/2014/main" id="{4429C642-4182-5BF8-4ABA-39B0A0D63BAB}"/>
                </a:ext>
              </a:extLst>
            </p:cNvPr>
            <p:cNvSpPr txBox="1"/>
            <p:nvPr/>
          </p:nvSpPr>
          <p:spPr>
            <a:xfrm>
              <a:off x="985412" y="1409406"/>
              <a:ext cx="3411254" cy="461665"/>
            </a:xfrm>
            <a:prstGeom prst="rect">
              <a:avLst/>
            </a:prstGeom>
            <a:noFill/>
          </p:spPr>
          <p:txBody>
            <a:bodyPr wrap="square" rtlCol="0">
              <a:spAutoFit/>
            </a:bodyPr>
            <a:lstStyle/>
            <a:p>
              <a:pPr algn="ctr"/>
              <a:r>
                <a:rPr lang="en-US" sz="2400" b="1" dirty="0">
                  <a:solidFill>
                    <a:schemeClr val="bg1"/>
                  </a:solidFill>
                  <a:latin typeface="Univers" panose="020B0503020202020204" pitchFamily="34" charset="0"/>
                </a:rPr>
                <a:t>Minimize Disparities</a:t>
              </a:r>
            </a:p>
          </p:txBody>
        </p:sp>
        <p:sp>
          <p:nvSpPr>
            <p:cNvPr id="13" name="Oval 12">
              <a:extLst>
                <a:ext uri="{FF2B5EF4-FFF2-40B4-BE49-F238E27FC236}">
                  <a16:creationId xmlns:a16="http://schemas.microsoft.com/office/drawing/2014/main" id="{45115BD5-B5C6-4AEB-DBE7-59B60A89F618}"/>
                </a:ext>
              </a:extLst>
            </p:cNvPr>
            <p:cNvSpPr/>
            <p:nvPr/>
          </p:nvSpPr>
          <p:spPr>
            <a:xfrm>
              <a:off x="2548096" y="1131864"/>
              <a:ext cx="277542" cy="277542"/>
            </a:xfrm>
            <a:prstGeom prst="ellipse">
              <a:avLst/>
            </a:prstGeom>
            <a:solidFill>
              <a:srgbClr val="DD1E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grpSp>
      <p:grpSp>
        <p:nvGrpSpPr>
          <p:cNvPr id="14" name="Group 13">
            <a:extLst>
              <a:ext uri="{FF2B5EF4-FFF2-40B4-BE49-F238E27FC236}">
                <a16:creationId xmlns:a16="http://schemas.microsoft.com/office/drawing/2014/main" id="{FE49C6EA-359C-A7C6-1B88-528138A5D954}"/>
              </a:ext>
            </a:extLst>
          </p:cNvPr>
          <p:cNvGrpSpPr/>
          <p:nvPr/>
        </p:nvGrpSpPr>
        <p:grpSpPr>
          <a:xfrm>
            <a:off x="119553" y="3464507"/>
            <a:ext cx="3411254" cy="1108539"/>
            <a:chOff x="985412" y="1131864"/>
            <a:chExt cx="3411254" cy="1108539"/>
          </a:xfrm>
        </p:grpSpPr>
        <p:sp>
          <p:nvSpPr>
            <p:cNvPr id="15" name="TextBox 14">
              <a:hlinkClick r:id="rId3" action="ppaction://hlinksldjump"/>
              <a:extLst>
                <a:ext uri="{FF2B5EF4-FFF2-40B4-BE49-F238E27FC236}">
                  <a16:creationId xmlns:a16="http://schemas.microsoft.com/office/drawing/2014/main" id="{957B621E-FB2A-3B5C-6878-A9DEBAB47731}"/>
                </a:ext>
              </a:extLst>
            </p:cNvPr>
            <p:cNvSpPr txBox="1"/>
            <p:nvPr/>
          </p:nvSpPr>
          <p:spPr>
            <a:xfrm>
              <a:off x="985412" y="1409406"/>
              <a:ext cx="3411254" cy="830997"/>
            </a:xfrm>
            <a:prstGeom prst="rect">
              <a:avLst/>
            </a:prstGeom>
            <a:noFill/>
          </p:spPr>
          <p:txBody>
            <a:bodyPr wrap="square" rtlCol="0">
              <a:spAutoFit/>
            </a:bodyPr>
            <a:lstStyle/>
            <a:p>
              <a:pPr algn="ctr"/>
              <a:r>
                <a:rPr lang="en-US" sz="2400" b="1" dirty="0">
                  <a:solidFill>
                    <a:schemeClr val="bg1"/>
                  </a:solidFill>
                  <a:latin typeface="Univers" panose="020B0503020202020204" pitchFamily="34" charset="0"/>
                </a:rPr>
                <a:t>Safe and</a:t>
              </a:r>
            </a:p>
            <a:p>
              <a:pPr algn="ctr"/>
              <a:r>
                <a:rPr lang="en-US" sz="2400" b="1" dirty="0">
                  <a:solidFill>
                    <a:schemeClr val="bg1"/>
                  </a:solidFill>
                  <a:latin typeface="Univers" panose="020B0503020202020204" pitchFamily="34" charset="0"/>
                </a:rPr>
                <a:t>High Quality</a:t>
              </a:r>
            </a:p>
          </p:txBody>
        </p:sp>
        <p:sp>
          <p:nvSpPr>
            <p:cNvPr id="17" name="Oval 16">
              <a:extLst>
                <a:ext uri="{FF2B5EF4-FFF2-40B4-BE49-F238E27FC236}">
                  <a16:creationId xmlns:a16="http://schemas.microsoft.com/office/drawing/2014/main" id="{DED193CC-6DFE-10C2-4A70-E3529110171F}"/>
                </a:ext>
              </a:extLst>
            </p:cNvPr>
            <p:cNvSpPr/>
            <p:nvPr/>
          </p:nvSpPr>
          <p:spPr>
            <a:xfrm>
              <a:off x="2548096" y="1131864"/>
              <a:ext cx="277542" cy="277542"/>
            </a:xfrm>
            <a:prstGeom prst="ellipse">
              <a:avLst/>
            </a:prstGeom>
            <a:solidFill>
              <a:srgbClr val="DD1E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grpSp>
      <p:grpSp>
        <p:nvGrpSpPr>
          <p:cNvPr id="26" name="Group 25">
            <a:extLst>
              <a:ext uri="{FF2B5EF4-FFF2-40B4-BE49-F238E27FC236}">
                <a16:creationId xmlns:a16="http://schemas.microsoft.com/office/drawing/2014/main" id="{5482896E-76AB-F274-29A2-BF189EC3E9A3}"/>
              </a:ext>
            </a:extLst>
          </p:cNvPr>
          <p:cNvGrpSpPr/>
          <p:nvPr/>
        </p:nvGrpSpPr>
        <p:grpSpPr>
          <a:xfrm>
            <a:off x="4384080" y="3464507"/>
            <a:ext cx="3411254" cy="1108539"/>
            <a:chOff x="985412" y="1131864"/>
            <a:chExt cx="3411254" cy="1108539"/>
          </a:xfrm>
        </p:grpSpPr>
        <p:sp>
          <p:nvSpPr>
            <p:cNvPr id="27" name="TextBox 26">
              <a:hlinkClick r:id="rId3" action="ppaction://hlinksldjump"/>
              <a:extLst>
                <a:ext uri="{FF2B5EF4-FFF2-40B4-BE49-F238E27FC236}">
                  <a16:creationId xmlns:a16="http://schemas.microsoft.com/office/drawing/2014/main" id="{C8579CA7-28AA-1CBA-6A92-BD8A14B06E08}"/>
                </a:ext>
              </a:extLst>
            </p:cNvPr>
            <p:cNvSpPr txBox="1"/>
            <p:nvPr/>
          </p:nvSpPr>
          <p:spPr>
            <a:xfrm>
              <a:off x="985412" y="1409406"/>
              <a:ext cx="3411254" cy="830997"/>
            </a:xfrm>
            <a:prstGeom prst="rect">
              <a:avLst/>
            </a:prstGeom>
            <a:noFill/>
          </p:spPr>
          <p:txBody>
            <a:bodyPr wrap="square" rtlCol="0">
              <a:spAutoFit/>
            </a:bodyPr>
            <a:lstStyle/>
            <a:p>
              <a:pPr algn="ctr"/>
              <a:r>
                <a:rPr lang="en-US" sz="2400" b="1" dirty="0">
                  <a:solidFill>
                    <a:schemeClr val="bg1"/>
                  </a:solidFill>
                  <a:latin typeface="Univers" panose="020B0503020202020204" pitchFamily="34" charset="0"/>
                </a:rPr>
                <a:t>Sustainably</a:t>
              </a:r>
            </a:p>
            <a:p>
              <a:pPr algn="ctr"/>
              <a:r>
                <a:rPr lang="en-US" sz="2400" b="1" dirty="0">
                  <a:solidFill>
                    <a:schemeClr val="bg1"/>
                  </a:solidFill>
                  <a:latin typeface="Univers" panose="020B0503020202020204" pitchFamily="34" charset="0"/>
                </a:rPr>
                <a:t>Staffed</a:t>
              </a:r>
            </a:p>
          </p:txBody>
        </p:sp>
        <p:sp>
          <p:nvSpPr>
            <p:cNvPr id="28" name="Oval 27">
              <a:extLst>
                <a:ext uri="{FF2B5EF4-FFF2-40B4-BE49-F238E27FC236}">
                  <a16:creationId xmlns:a16="http://schemas.microsoft.com/office/drawing/2014/main" id="{4040128D-078B-0049-31F1-00D16F6457DB}"/>
                </a:ext>
              </a:extLst>
            </p:cNvPr>
            <p:cNvSpPr/>
            <p:nvPr/>
          </p:nvSpPr>
          <p:spPr>
            <a:xfrm>
              <a:off x="2548096" y="1131864"/>
              <a:ext cx="277542" cy="277542"/>
            </a:xfrm>
            <a:prstGeom prst="ellipse">
              <a:avLst/>
            </a:prstGeom>
            <a:solidFill>
              <a:srgbClr val="DD1E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grpSp>
      <p:grpSp>
        <p:nvGrpSpPr>
          <p:cNvPr id="29" name="Group 28">
            <a:extLst>
              <a:ext uri="{FF2B5EF4-FFF2-40B4-BE49-F238E27FC236}">
                <a16:creationId xmlns:a16="http://schemas.microsoft.com/office/drawing/2014/main" id="{C53B3B9D-C565-6A48-7203-E76BBD08EA3B}"/>
              </a:ext>
            </a:extLst>
          </p:cNvPr>
          <p:cNvGrpSpPr/>
          <p:nvPr/>
        </p:nvGrpSpPr>
        <p:grpSpPr>
          <a:xfrm>
            <a:off x="8780748" y="3464507"/>
            <a:ext cx="3411254" cy="1108539"/>
            <a:chOff x="985412" y="1131864"/>
            <a:chExt cx="3411254" cy="1108539"/>
          </a:xfrm>
        </p:grpSpPr>
        <p:sp>
          <p:nvSpPr>
            <p:cNvPr id="30" name="TextBox 29">
              <a:hlinkClick r:id="rId3" action="ppaction://hlinksldjump"/>
              <a:extLst>
                <a:ext uri="{FF2B5EF4-FFF2-40B4-BE49-F238E27FC236}">
                  <a16:creationId xmlns:a16="http://schemas.microsoft.com/office/drawing/2014/main" id="{71E499E7-01FF-D226-300D-90B27C2C4889}"/>
                </a:ext>
              </a:extLst>
            </p:cNvPr>
            <p:cNvSpPr txBox="1"/>
            <p:nvPr/>
          </p:nvSpPr>
          <p:spPr>
            <a:xfrm>
              <a:off x="985412" y="1409406"/>
              <a:ext cx="3411254" cy="830997"/>
            </a:xfrm>
            <a:prstGeom prst="rect">
              <a:avLst/>
            </a:prstGeom>
            <a:noFill/>
          </p:spPr>
          <p:txBody>
            <a:bodyPr wrap="square" rtlCol="0">
              <a:spAutoFit/>
            </a:bodyPr>
            <a:lstStyle/>
            <a:p>
              <a:pPr algn="ctr"/>
              <a:r>
                <a:rPr lang="en-US" sz="2400" b="1" dirty="0">
                  <a:solidFill>
                    <a:schemeClr val="bg1"/>
                  </a:solidFill>
                  <a:latin typeface="Univers" panose="020B0503020202020204" pitchFamily="34" charset="0"/>
                </a:rPr>
                <a:t>Economically</a:t>
              </a:r>
            </a:p>
            <a:p>
              <a:pPr algn="ctr"/>
              <a:r>
                <a:rPr lang="en-US" sz="2400" b="1" dirty="0">
                  <a:solidFill>
                    <a:schemeClr val="bg1"/>
                  </a:solidFill>
                  <a:latin typeface="Univers" panose="020B0503020202020204" pitchFamily="34" charset="0"/>
                </a:rPr>
                <a:t>Viable</a:t>
              </a:r>
            </a:p>
          </p:txBody>
        </p:sp>
        <p:sp>
          <p:nvSpPr>
            <p:cNvPr id="31" name="Oval 30">
              <a:extLst>
                <a:ext uri="{FF2B5EF4-FFF2-40B4-BE49-F238E27FC236}">
                  <a16:creationId xmlns:a16="http://schemas.microsoft.com/office/drawing/2014/main" id="{E86B377B-C2F1-E023-2AA7-63370033115F}"/>
                </a:ext>
              </a:extLst>
            </p:cNvPr>
            <p:cNvSpPr/>
            <p:nvPr/>
          </p:nvSpPr>
          <p:spPr>
            <a:xfrm>
              <a:off x="2548096" y="1131864"/>
              <a:ext cx="277542" cy="277542"/>
            </a:xfrm>
            <a:prstGeom prst="ellipse">
              <a:avLst/>
            </a:prstGeom>
            <a:solidFill>
              <a:srgbClr val="DD1E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grpSp>
      <p:grpSp>
        <p:nvGrpSpPr>
          <p:cNvPr id="32" name="Group 31">
            <a:extLst>
              <a:ext uri="{FF2B5EF4-FFF2-40B4-BE49-F238E27FC236}">
                <a16:creationId xmlns:a16="http://schemas.microsoft.com/office/drawing/2014/main" id="{F67E9366-F800-ADBE-1D24-F2E6174D6234}"/>
              </a:ext>
            </a:extLst>
          </p:cNvPr>
          <p:cNvGrpSpPr/>
          <p:nvPr/>
        </p:nvGrpSpPr>
        <p:grpSpPr>
          <a:xfrm>
            <a:off x="985412" y="5618756"/>
            <a:ext cx="3411254" cy="739207"/>
            <a:chOff x="985412" y="1131864"/>
            <a:chExt cx="3411254" cy="739207"/>
          </a:xfrm>
        </p:grpSpPr>
        <p:sp>
          <p:nvSpPr>
            <p:cNvPr id="33" name="TextBox 32">
              <a:hlinkClick r:id="rId3" action="ppaction://hlinksldjump"/>
              <a:extLst>
                <a:ext uri="{FF2B5EF4-FFF2-40B4-BE49-F238E27FC236}">
                  <a16:creationId xmlns:a16="http://schemas.microsoft.com/office/drawing/2014/main" id="{2A6B0CE6-69EB-5053-8B6A-6344677DF0C4}"/>
                </a:ext>
              </a:extLst>
            </p:cNvPr>
            <p:cNvSpPr txBox="1"/>
            <p:nvPr/>
          </p:nvSpPr>
          <p:spPr>
            <a:xfrm>
              <a:off x="985412" y="1409406"/>
              <a:ext cx="3411254" cy="461665"/>
            </a:xfrm>
            <a:prstGeom prst="rect">
              <a:avLst/>
            </a:prstGeom>
            <a:noFill/>
          </p:spPr>
          <p:txBody>
            <a:bodyPr wrap="square" rtlCol="0">
              <a:spAutoFit/>
            </a:bodyPr>
            <a:lstStyle/>
            <a:p>
              <a:pPr algn="ctr"/>
              <a:r>
                <a:rPr lang="en-US" sz="2400" b="1" dirty="0">
                  <a:solidFill>
                    <a:schemeClr val="bg1"/>
                  </a:solidFill>
                  <a:latin typeface="Univers" panose="020B0503020202020204" pitchFamily="34" charset="0"/>
                </a:rPr>
                <a:t>Innovative</a:t>
              </a:r>
            </a:p>
          </p:txBody>
        </p:sp>
        <p:sp>
          <p:nvSpPr>
            <p:cNvPr id="34" name="Oval 33">
              <a:extLst>
                <a:ext uri="{FF2B5EF4-FFF2-40B4-BE49-F238E27FC236}">
                  <a16:creationId xmlns:a16="http://schemas.microsoft.com/office/drawing/2014/main" id="{2E3F3669-6967-70B3-9255-6F72BD87C44F}"/>
                </a:ext>
              </a:extLst>
            </p:cNvPr>
            <p:cNvSpPr/>
            <p:nvPr/>
          </p:nvSpPr>
          <p:spPr>
            <a:xfrm>
              <a:off x="2548096" y="1131864"/>
              <a:ext cx="277542" cy="277542"/>
            </a:xfrm>
            <a:prstGeom prst="ellipse">
              <a:avLst/>
            </a:prstGeom>
            <a:solidFill>
              <a:srgbClr val="DD1E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grpSp>
      <p:grpSp>
        <p:nvGrpSpPr>
          <p:cNvPr id="35" name="Group 34">
            <a:extLst>
              <a:ext uri="{FF2B5EF4-FFF2-40B4-BE49-F238E27FC236}">
                <a16:creationId xmlns:a16="http://schemas.microsoft.com/office/drawing/2014/main" id="{FC666DF1-57F7-D7D2-0AF9-C98CCC799030}"/>
              </a:ext>
            </a:extLst>
          </p:cNvPr>
          <p:cNvGrpSpPr/>
          <p:nvPr/>
        </p:nvGrpSpPr>
        <p:grpSpPr>
          <a:xfrm>
            <a:off x="4390373" y="5618756"/>
            <a:ext cx="3411254" cy="739207"/>
            <a:chOff x="985412" y="1131864"/>
            <a:chExt cx="3411254" cy="739207"/>
          </a:xfrm>
        </p:grpSpPr>
        <p:sp>
          <p:nvSpPr>
            <p:cNvPr id="36" name="TextBox 35">
              <a:hlinkClick r:id="rId3" action="ppaction://hlinksldjump"/>
              <a:extLst>
                <a:ext uri="{FF2B5EF4-FFF2-40B4-BE49-F238E27FC236}">
                  <a16:creationId xmlns:a16="http://schemas.microsoft.com/office/drawing/2014/main" id="{2A661EEE-60D8-121F-427F-1085EDFC7439}"/>
                </a:ext>
              </a:extLst>
            </p:cNvPr>
            <p:cNvSpPr txBox="1"/>
            <p:nvPr/>
          </p:nvSpPr>
          <p:spPr>
            <a:xfrm>
              <a:off x="985412" y="1409406"/>
              <a:ext cx="3411254" cy="461665"/>
            </a:xfrm>
            <a:prstGeom prst="rect">
              <a:avLst/>
            </a:prstGeom>
            <a:noFill/>
          </p:spPr>
          <p:txBody>
            <a:bodyPr wrap="square" rtlCol="0">
              <a:spAutoFit/>
            </a:bodyPr>
            <a:lstStyle/>
            <a:p>
              <a:pPr algn="ctr"/>
              <a:r>
                <a:rPr lang="en-US" sz="2400" b="1" dirty="0">
                  <a:solidFill>
                    <a:schemeClr val="bg1"/>
                  </a:solidFill>
                  <a:latin typeface="Univers" panose="020B0503020202020204" pitchFamily="34" charset="0"/>
                </a:rPr>
                <a:t>Coordinated</a:t>
              </a:r>
            </a:p>
          </p:txBody>
        </p:sp>
        <p:sp>
          <p:nvSpPr>
            <p:cNvPr id="37" name="Oval 36">
              <a:extLst>
                <a:ext uri="{FF2B5EF4-FFF2-40B4-BE49-F238E27FC236}">
                  <a16:creationId xmlns:a16="http://schemas.microsoft.com/office/drawing/2014/main" id="{FF8F38DE-118A-ECBA-AA3E-3F4DB3A4AA35}"/>
                </a:ext>
              </a:extLst>
            </p:cNvPr>
            <p:cNvSpPr/>
            <p:nvPr/>
          </p:nvSpPr>
          <p:spPr>
            <a:xfrm>
              <a:off x="2548096" y="1131864"/>
              <a:ext cx="277542" cy="277542"/>
            </a:xfrm>
            <a:prstGeom prst="ellipse">
              <a:avLst/>
            </a:prstGeom>
            <a:solidFill>
              <a:srgbClr val="DD1E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grpSp>
      <p:grpSp>
        <p:nvGrpSpPr>
          <p:cNvPr id="38" name="Group 37">
            <a:extLst>
              <a:ext uri="{FF2B5EF4-FFF2-40B4-BE49-F238E27FC236}">
                <a16:creationId xmlns:a16="http://schemas.microsoft.com/office/drawing/2014/main" id="{406C274F-08E8-8EC5-E208-CB1153A36FBD}"/>
              </a:ext>
            </a:extLst>
          </p:cNvPr>
          <p:cNvGrpSpPr/>
          <p:nvPr/>
        </p:nvGrpSpPr>
        <p:grpSpPr>
          <a:xfrm>
            <a:off x="7795334" y="5618756"/>
            <a:ext cx="3411254" cy="739207"/>
            <a:chOff x="985412" y="1131864"/>
            <a:chExt cx="3411254" cy="739207"/>
          </a:xfrm>
        </p:grpSpPr>
        <p:sp>
          <p:nvSpPr>
            <p:cNvPr id="39" name="TextBox 38">
              <a:hlinkClick r:id="rId3" action="ppaction://hlinksldjump"/>
              <a:extLst>
                <a:ext uri="{FF2B5EF4-FFF2-40B4-BE49-F238E27FC236}">
                  <a16:creationId xmlns:a16="http://schemas.microsoft.com/office/drawing/2014/main" id="{57D3FCEF-28A3-3DDE-7AB4-63DDB5F54805}"/>
                </a:ext>
              </a:extLst>
            </p:cNvPr>
            <p:cNvSpPr txBox="1"/>
            <p:nvPr/>
          </p:nvSpPr>
          <p:spPr>
            <a:xfrm>
              <a:off x="985412" y="1409406"/>
              <a:ext cx="3411254" cy="461665"/>
            </a:xfrm>
            <a:prstGeom prst="rect">
              <a:avLst/>
            </a:prstGeom>
            <a:noFill/>
          </p:spPr>
          <p:txBody>
            <a:bodyPr wrap="square" rtlCol="0">
              <a:spAutoFit/>
            </a:bodyPr>
            <a:lstStyle/>
            <a:p>
              <a:pPr algn="ctr"/>
              <a:r>
                <a:rPr lang="en-US" sz="2400" b="1" dirty="0">
                  <a:solidFill>
                    <a:schemeClr val="bg1"/>
                  </a:solidFill>
                  <a:latin typeface="Univers" panose="020B0503020202020204" pitchFamily="34" charset="0"/>
                </a:rPr>
                <a:t>Person-centered</a:t>
              </a:r>
            </a:p>
          </p:txBody>
        </p:sp>
        <p:sp>
          <p:nvSpPr>
            <p:cNvPr id="40" name="Oval 39">
              <a:extLst>
                <a:ext uri="{FF2B5EF4-FFF2-40B4-BE49-F238E27FC236}">
                  <a16:creationId xmlns:a16="http://schemas.microsoft.com/office/drawing/2014/main" id="{7D8016DD-C6FB-CAD8-9DE1-44A783F744B8}"/>
                </a:ext>
              </a:extLst>
            </p:cNvPr>
            <p:cNvSpPr/>
            <p:nvPr/>
          </p:nvSpPr>
          <p:spPr>
            <a:xfrm>
              <a:off x="2548096" y="1131864"/>
              <a:ext cx="277542" cy="277542"/>
            </a:xfrm>
            <a:prstGeom prst="ellipse">
              <a:avLst/>
            </a:prstGeom>
            <a:solidFill>
              <a:srgbClr val="DD1E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grpSp>
      <p:pic>
        <p:nvPicPr>
          <p:cNvPr id="50" name="Picture 49" descr="A black and white sign with white text&#10;&#10;Description automatically generated">
            <a:extLst>
              <a:ext uri="{FF2B5EF4-FFF2-40B4-BE49-F238E27FC236}">
                <a16:creationId xmlns:a16="http://schemas.microsoft.com/office/drawing/2014/main" id="{5D1024EC-60D5-BA60-A828-703C354CED2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70263" y="224982"/>
            <a:ext cx="2109220" cy="786386"/>
          </a:xfrm>
          <a:prstGeom prst="rect">
            <a:avLst/>
          </a:prstGeom>
        </p:spPr>
      </p:pic>
      <p:sp>
        <p:nvSpPr>
          <p:cNvPr id="51" name="TextBox 50">
            <a:extLst>
              <a:ext uri="{FF2B5EF4-FFF2-40B4-BE49-F238E27FC236}">
                <a16:creationId xmlns:a16="http://schemas.microsoft.com/office/drawing/2014/main" id="{587E0424-7AC3-2E6A-F21B-FC059501B76F}"/>
              </a:ext>
            </a:extLst>
          </p:cNvPr>
          <p:cNvSpPr txBox="1"/>
          <p:nvPr/>
        </p:nvSpPr>
        <p:spPr>
          <a:xfrm>
            <a:off x="1081664" y="576156"/>
            <a:ext cx="10046368" cy="769441"/>
          </a:xfrm>
          <a:prstGeom prst="rect">
            <a:avLst/>
          </a:prstGeom>
          <a:noFill/>
        </p:spPr>
        <p:txBody>
          <a:bodyPr wrap="square" rtlCol="0">
            <a:spAutoFit/>
          </a:bodyPr>
          <a:lstStyle/>
          <a:p>
            <a:pPr algn="ctr"/>
            <a:r>
              <a:rPr lang="en-US" sz="4400" b="1" dirty="0">
                <a:solidFill>
                  <a:srgbClr val="6CB2E2"/>
                </a:solidFill>
                <a:latin typeface="Univers" panose="020B0503020202020204" pitchFamily="34" charset="0"/>
              </a:rPr>
              <a:t>Strategic Principles</a:t>
            </a:r>
          </a:p>
        </p:txBody>
      </p:sp>
      <p:grpSp>
        <p:nvGrpSpPr>
          <p:cNvPr id="52" name="Group 51">
            <a:extLst>
              <a:ext uri="{FF2B5EF4-FFF2-40B4-BE49-F238E27FC236}">
                <a16:creationId xmlns:a16="http://schemas.microsoft.com/office/drawing/2014/main" id="{BCA257F4-87EB-C87F-9E81-8F25783FB84F}"/>
              </a:ext>
            </a:extLst>
          </p:cNvPr>
          <p:cNvGrpSpPr/>
          <p:nvPr/>
        </p:nvGrpSpPr>
        <p:grpSpPr>
          <a:xfrm>
            <a:off x="108847" y="6172635"/>
            <a:ext cx="1325177" cy="585850"/>
            <a:chOff x="108847" y="6172635"/>
            <a:chExt cx="1325177" cy="585850"/>
          </a:xfrm>
        </p:grpSpPr>
        <p:sp>
          <p:nvSpPr>
            <p:cNvPr id="53" name="Arrow: Left 52">
              <a:extLst>
                <a:ext uri="{FF2B5EF4-FFF2-40B4-BE49-F238E27FC236}">
                  <a16:creationId xmlns:a16="http://schemas.microsoft.com/office/drawing/2014/main" id="{F465F7BC-4F4A-CE57-4972-BBCE2C98AB29}"/>
                </a:ext>
              </a:extLst>
            </p:cNvPr>
            <p:cNvSpPr/>
            <p:nvPr/>
          </p:nvSpPr>
          <p:spPr>
            <a:xfrm>
              <a:off x="108847" y="6181465"/>
              <a:ext cx="1184752" cy="577020"/>
            </a:xfrm>
            <a:prstGeom prst="leftArrow">
              <a:avLst/>
            </a:prstGeom>
            <a:solidFill>
              <a:srgbClr val="002C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TextBox 53">
              <a:extLst>
                <a:ext uri="{FF2B5EF4-FFF2-40B4-BE49-F238E27FC236}">
                  <a16:creationId xmlns:a16="http://schemas.microsoft.com/office/drawing/2014/main" id="{153B1AD9-37A0-F46E-D056-9807B3156608}"/>
                </a:ext>
              </a:extLst>
            </p:cNvPr>
            <p:cNvSpPr txBox="1"/>
            <p:nvPr/>
          </p:nvSpPr>
          <p:spPr>
            <a:xfrm>
              <a:off x="366785" y="6300698"/>
              <a:ext cx="1067239" cy="338554"/>
            </a:xfrm>
            <a:prstGeom prst="rect">
              <a:avLst/>
            </a:prstGeom>
            <a:noFill/>
          </p:spPr>
          <p:txBody>
            <a:bodyPr wrap="square" rtlCol="0">
              <a:spAutoFit/>
            </a:bodyPr>
            <a:lstStyle/>
            <a:p>
              <a:r>
                <a:rPr lang="en-US" sz="1600" spc="-50" dirty="0">
                  <a:solidFill>
                    <a:schemeClr val="bg1"/>
                  </a:solidFill>
                  <a:latin typeface="Univers" panose="020B0503020202020204" pitchFamily="34" charset="0"/>
                </a:rPr>
                <a:t>Go Back</a:t>
              </a:r>
            </a:p>
          </p:txBody>
        </p:sp>
        <p:sp>
          <p:nvSpPr>
            <p:cNvPr id="55" name="Arrow: Left 54">
              <a:hlinkClick r:id="rId5" action="ppaction://hlinksldjump"/>
              <a:extLst>
                <a:ext uri="{FF2B5EF4-FFF2-40B4-BE49-F238E27FC236}">
                  <a16:creationId xmlns:a16="http://schemas.microsoft.com/office/drawing/2014/main" id="{DB30153C-C556-2432-59CC-FEE772578DFF}"/>
                </a:ext>
              </a:extLst>
            </p:cNvPr>
            <p:cNvSpPr/>
            <p:nvPr/>
          </p:nvSpPr>
          <p:spPr>
            <a:xfrm>
              <a:off x="108847" y="6172635"/>
              <a:ext cx="1184752" cy="577020"/>
            </a:xfrm>
            <a:prstGeom prst="left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168672769"/>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53" presetClass="entr" presetSubtype="16"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 calcmode="lin" valueType="num">
                                      <p:cBhvr>
                                        <p:cTn id="10" dur="500" fill="hold"/>
                                        <p:tgtEl>
                                          <p:spTgt spid="5"/>
                                        </p:tgtEl>
                                        <p:attrNameLst>
                                          <p:attrName>ppt_w</p:attrName>
                                        </p:attrNameLst>
                                      </p:cBhvr>
                                      <p:tavLst>
                                        <p:tav tm="0">
                                          <p:val>
                                            <p:fltVal val="0"/>
                                          </p:val>
                                        </p:tav>
                                        <p:tav tm="100000">
                                          <p:val>
                                            <p:strVal val="#ppt_w"/>
                                          </p:val>
                                        </p:tav>
                                      </p:tavLst>
                                    </p:anim>
                                    <p:anim calcmode="lin" valueType="num">
                                      <p:cBhvr>
                                        <p:cTn id="11" dur="500" fill="hold"/>
                                        <p:tgtEl>
                                          <p:spTgt spid="5"/>
                                        </p:tgtEl>
                                        <p:attrNameLst>
                                          <p:attrName>ppt_h</p:attrName>
                                        </p:attrNameLst>
                                      </p:cBhvr>
                                      <p:tavLst>
                                        <p:tav tm="0">
                                          <p:val>
                                            <p:fltVal val="0"/>
                                          </p:val>
                                        </p:tav>
                                        <p:tav tm="100000">
                                          <p:val>
                                            <p:strVal val="#ppt_h"/>
                                          </p:val>
                                        </p:tav>
                                      </p:tavLst>
                                    </p:anim>
                                    <p:animEffect transition="in" filter="fade">
                                      <p:cBhvr>
                                        <p:cTn id="12" dur="500"/>
                                        <p:tgtEl>
                                          <p:spTgt spid="5"/>
                                        </p:tgtEl>
                                      </p:cBhvr>
                                    </p:animEffect>
                                  </p:childTnLst>
                                </p:cTn>
                              </p:par>
                              <p:par>
                                <p:cTn id="13" presetID="53" presetClass="entr" presetSubtype="16"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p:cTn id="15" dur="500" fill="hold"/>
                                        <p:tgtEl>
                                          <p:spTgt spid="8"/>
                                        </p:tgtEl>
                                        <p:attrNameLst>
                                          <p:attrName>ppt_w</p:attrName>
                                        </p:attrNameLst>
                                      </p:cBhvr>
                                      <p:tavLst>
                                        <p:tav tm="0">
                                          <p:val>
                                            <p:fltVal val="0"/>
                                          </p:val>
                                        </p:tav>
                                        <p:tav tm="100000">
                                          <p:val>
                                            <p:strVal val="#ppt_w"/>
                                          </p:val>
                                        </p:tav>
                                      </p:tavLst>
                                    </p:anim>
                                    <p:anim calcmode="lin" valueType="num">
                                      <p:cBhvr>
                                        <p:cTn id="16" dur="500" fill="hold"/>
                                        <p:tgtEl>
                                          <p:spTgt spid="8"/>
                                        </p:tgtEl>
                                        <p:attrNameLst>
                                          <p:attrName>ppt_h</p:attrName>
                                        </p:attrNameLst>
                                      </p:cBhvr>
                                      <p:tavLst>
                                        <p:tav tm="0">
                                          <p:val>
                                            <p:fltVal val="0"/>
                                          </p:val>
                                        </p:tav>
                                        <p:tav tm="100000">
                                          <p:val>
                                            <p:strVal val="#ppt_h"/>
                                          </p:val>
                                        </p:tav>
                                      </p:tavLst>
                                    </p:anim>
                                    <p:animEffect transition="in" filter="fade">
                                      <p:cBhvr>
                                        <p:cTn id="17" dur="500"/>
                                        <p:tgtEl>
                                          <p:spTgt spid="8"/>
                                        </p:tgtEl>
                                      </p:cBhvr>
                                    </p:animEffect>
                                  </p:childTnLst>
                                </p:cTn>
                              </p:par>
                              <p:par>
                                <p:cTn id="18" presetID="53" presetClass="entr" presetSubtype="16" fill="hold" nodeType="withEffect">
                                  <p:stCondLst>
                                    <p:cond delay="0"/>
                                  </p:stCondLst>
                                  <p:childTnLst>
                                    <p:set>
                                      <p:cBhvr>
                                        <p:cTn id="19" dur="1" fill="hold">
                                          <p:stCondLst>
                                            <p:cond delay="0"/>
                                          </p:stCondLst>
                                        </p:cTn>
                                        <p:tgtEl>
                                          <p:spTgt spid="11"/>
                                        </p:tgtEl>
                                        <p:attrNameLst>
                                          <p:attrName>style.visibility</p:attrName>
                                        </p:attrNameLst>
                                      </p:cBhvr>
                                      <p:to>
                                        <p:strVal val="visible"/>
                                      </p:to>
                                    </p:set>
                                    <p:anim calcmode="lin" valueType="num">
                                      <p:cBhvr>
                                        <p:cTn id="20" dur="500" fill="hold"/>
                                        <p:tgtEl>
                                          <p:spTgt spid="11"/>
                                        </p:tgtEl>
                                        <p:attrNameLst>
                                          <p:attrName>ppt_w</p:attrName>
                                        </p:attrNameLst>
                                      </p:cBhvr>
                                      <p:tavLst>
                                        <p:tav tm="0">
                                          <p:val>
                                            <p:fltVal val="0"/>
                                          </p:val>
                                        </p:tav>
                                        <p:tav tm="100000">
                                          <p:val>
                                            <p:strVal val="#ppt_w"/>
                                          </p:val>
                                        </p:tav>
                                      </p:tavLst>
                                    </p:anim>
                                    <p:anim calcmode="lin" valueType="num">
                                      <p:cBhvr>
                                        <p:cTn id="21" dur="500" fill="hold"/>
                                        <p:tgtEl>
                                          <p:spTgt spid="11"/>
                                        </p:tgtEl>
                                        <p:attrNameLst>
                                          <p:attrName>ppt_h</p:attrName>
                                        </p:attrNameLst>
                                      </p:cBhvr>
                                      <p:tavLst>
                                        <p:tav tm="0">
                                          <p:val>
                                            <p:fltVal val="0"/>
                                          </p:val>
                                        </p:tav>
                                        <p:tav tm="100000">
                                          <p:val>
                                            <p:strVal val="#ppt_h"/>
                                          </p:val>
                                        </p:tav>
                                      </p:tavLst>
                                    </p:anim>
                                    <p:animEffect transition="in" filter="fade">
                                      <p:cBhvr>
                                        <p:cTn id="22" dur="500"/>
                                        <p:tgtEl>
                                          <p:spTgt spid="11"/>
                                        </p:tgtEl>
                                      </p:cBhvr>
                                    </p:animEffect>
                                  </p:childTnLst>
                                </p:cTn>
                              </p:par>
                              <p:par>
                                <p:cTn id="23" presetID="53" presetClass="entr" presetSubtype="16" fill="hold" nodeType="with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p:cTn id="25" dur="500" fill="hold"/>
                                        <p:tgtEl>
                                          <p:spTgt spid="14"/>
                                        </p:tgtEl>
                                        <p:attrNameLst>
                                          <p:attrName>ppt_w</p:attrName>
                                        </p:attrNameLst>
                                      </p:cBhvr>
                                      <p:tavLst>
                                        <p:tav tm="0">
                                          <p:val>
                                            <p:fltVal val="0"/>
                                          </p:val>
                                        </p:tav>
                                        <p:tav tm="100000">
                                          <p:val>
                                            <p:strVal val="#ppt_w"/>
                                          </p:val>
                                        </p:tav>
                                      </p:tavLst>
                                    </p:anim>
                                    <p:anim calcmode="lin" valueType="num">
                                      <p:cBhvr>
                                        <p:cTn id="26" dur="500" fill="hold"/>
                                        <p:tgtEl>
                                          <p:spTgt spid="14"/>
                                        </p:tgtEl>
                                        <p:attrNameLst>
                                          <p:attrName>ppt_h</p:attrName>
                                        </p:attrNameLst>
                                      </p:cBhvr>
                                      <p:tavLst>
                                        <p:tav tm="0">
                                          <p:val>
                                            <p:fltVal val="0"/>
                                          </p:val>
                                        </p:tav>
                                        <p:tav tm="100000">
                                          <p:val>
                                            <p:strVal val="#ppt_h"/>
                                          </p:val>
                                        </p:tav>
                                      </p:tavLst>
                                    </p:anim>
                                    <p:animEffect transition="in" filter="fade">
                                      <p:cBhvr>
                                        <p:cTn id="27" dur="500"/>
                                        <p:tgtEl>
                                          <p:spTgt spid="14"/>
                                        </p:tgtEl>
                                      </p:cBhvr>
                                    </p:animEffect>
                                  </p:childTnLst>
                                </p:cTn>
                              </p:par>
                              <p:par>
                                <p:cTn id="28" presetID="53" presetClass="entr" presetSubtype="16" fill="hold" nodeType="withEffect">
                                  <p:stCondLst>
                                    <p:cond delay="0"/>
                                  </p:stCondLst>
                                  <p:childTnLst>
                                    <p:set>
                                      <p:cBhvr>
                                        <p:cTn id="29" dur="1" fill="hold">
                                          <p:stCondLst>
                                            <p:cond delay="0"/>
                                          </p:stCondLst>
                                        </p:cTn>
                                        <p:tgtEl>
                                          <p:spTgt spid="26"/>
                                        </p:tgtEl>
                                        <p:attrNameLst>
                                          <p:attrName>style.visibility</p:attrName>
                                        </p:attrNameLst>
                                      </p:cBhvr>
                                      <p:to>
                                        <p:strVal val="visible"/>
                                      </p:to>
                                    </p:set>
                                    <p:anim calcmode="lin" valueType="num">
                                      <p:cBhvr>
                                        <p:cTn id="30" dur="500" fill="hold"/>
                                        <p:tgtEl>
                                          <p:spTgt spid="26"/>
                                        </p:tgtEl>
                                        <p:attrNameLst>
                                          <p:attrName>ppt_w</p:attrName>
                                        </p:attrNameLst>
                                      </p:cBhvr>
                                      <p:tavLst>
                                        <p:tav tm="0">
                                          <p:val>
                                            <p:fltVal val="0"/>
                                          </p:val>
                                        </p:tav>
                                        <p:tav tm="100000">
                                          <p:val>
                                            <p:strVal val="#ppt_w"/>
                                          </p:val>
                                        </p:tav>
                                      </p:tavLst>
                                    </p:anim>
                                    <p:anim calcmode="lin" valueType="num">
                                      <p:cBhvr>
                                        <p:cTn id="31" dur="500" fill="hold"/>
                                        <p:tgtEl>
                                          <p:spTgt spid="26"/>
                                        </p:tgtEl>
                                        <p:attrNameLst>
                                          <p:attrName>ppt_h</p:attrName>
                                        </p:attrNameLst>
                                      </p:cBhvr>
                                      <p:tavLst>
                                        <p:tav tm="0">
                                          <p:val>
                                            <p:fltVal val="0"/>
                                          </p:val>
                                        </p:tav>
                                        <p:tav tm="100000">
                                          <p:val>
                                            <p:strVal val="#ppt_h"/>
                                          </p:val>
                                        </p:tav>
                                      </p:tavLst>
                                    </p:anim>
                                    <p:animEffect transition="in" filter="fade">
                                      <p:cBhvr>
                                        <p:cTn id="32" dur="500"/>
                                        <p:tgtEl>
                                          <p:spTgt spid="26"/>
                                        </p:tgtEl>
                                      </p:cBhvr>
                                    </p:animEffect>
                                  </p:childTnLst>
                                </p:cTn>
                              </p:par>
                              <p:par>
                                <p:cTn id="33" presetID="53" presetClass="entr" presetSubtype="16" fill="hold" nodeType="withEffect">
                                  <p:stCondLst>
                                    <p:cond delay="0"/>
                                  </p:stCondLst>
                                  <p:childTnLst>
                                    <p:set>
                                      <p:cBhvr>
                                        <p:cTn id="34" dur="1" fill="hold">
                                          <p:stCondLst>
                                            <p:cond delay="0"/>
                                          </p:stCondLst>
                                        </p:cTn>
                                        <p:tgtEl>
                                          <p:spTgt spid="29"/>
                                        </p:tgtEl>
                                        <p:attrNameLst>
                                          <p:attrName>style.visibility</p:attrName>
                                        </p:attrNameLst>
                                      </p:cBhvr>
                                      <p:to>
                                        <p:strVal val="visible"/>
                                      </p:to>
                                    </p:set>
                                    <p:anim calcmode="lin" valueType="num">
                                      <p:cBhvr>
                                        <p:cTn id="35" dur="500" fill="hold"/>
                                        <p:tgtEl>
                                          <p:spTgt spid="29"/>
                                        </p:tgtEl>
                                        <p:attrNameLst>
                                          <p:attrName>ppt_w</p:attrName>
                                        </p:attrNameLst>
                                      </p:cBhvr>
                                      <p:tavLst>
                                        <p:tav tm="0">
                                          <p:val>
                                            <p:fltVal val="0"/>
                                          </p:val>
                                        </p:tav>
                                        <p:tav tm="100000">
                                          <p:val>
                                            <p:strVal val="#ppt_w"/>
                                          </p:val>
                                        </p:tav>
                                      </p:tavLst>
                                    </p:anim>
                                    <p:anim calcmode="lin" valueType="num">
                                      <p:cBhvr>
                                        <p:cTn id="36" dur="500" fill="hold"/>
                                        <p:tgtEl>
                                          <p:spTgt spid="29"/>
                                        </p:tgtEl>
                                        <p:attrNameLst>
                                          <p:attrName>ppt_h</p:attrName>
                                        </p:attrNameLst>
                                      </p:cBhvr>
                                      <p:tavLst>
                                        <p:tav tm="0">
                                          <p:val>
                                            <p:fltVal val="0"/>
                                          </p:val>
                                        </p:tav>
                                        <p:tav tm="100000">
                                          <p:val>
                                            <p:strVal val="#ppt_h"/>
                                          </p:val>
                                        </p:tav>
                                      </p:tavLst>
                                    </p:anim>
                                    <p:animEffect transition="in" filter="fade">
                                      <p:cBhvr>
                                        <p:cTn id="37" dur="500"/>
                                        <p:tgtEl>
                                          <p:spTgt spid="29"/>
                                        </p:tgtEl>
                                      </p:cBhvr>
                                    </p:animEffect>
                                  </p:childTnLst>
                                </p:cTn>
                              </p:par>
                              <p:par>
                                <p:cTn id="38" presetID="53" presetClass="entr" presetSubtype="16" fill="hold" nodeType="withEffect">
                                  <p:stCondLst>
                                    <p:cond delay="0"/>
                                  </p:stCondLst>
                                  <p:childTnLst>
                                    <p:set>
                                      <p:cBhvr>
                                        <p:cTn id="39" dur="1" fill="hold">
                                          <p:stCondLst>
                                            <p:cond delay="0"/>
                                          </p:stCondLst>
                                        </p:cTn>
                                        <p:tgtEl>
                                          <p:spTgt spid="32"/>
                                        </p:tgtEl>
                                        <p:attrNameLst>
                                          <p:attrName>style.visibility</p:attrName>
                                        </p:attrNameLst>
                                      </p:cBhvr>
                                      <p:to>
                                        <p:strVal val="visible"/>
                                      </p:to>
                                    </p:set>
                                    <p:anim calcmode="lin" valueType="num">
                                      <p:cBhvr>
                                        <p:cTn id="40" dur="500" fill="hold"/>
                                        <p:tgtEl>
                                          <p:spTgt spid="32"/>
                                        </p:tgtEl>
                                        <p:attrNameLst>
                                          <p:attrName>ppt_w</p:attrName>
                                        </p:attrNameLst>
                                      </p:cBhvr>
                                      <p:tavLst>
                                        <p:tav tm="0">
                                          <p:val>
                                            <p:fltVal val="0"/>
                                          </p:val>
                                        </p:tav>
                                        <p:tav tm="100000">
                                          <p:val>
                                            <p:strVal val="#ppt_w"/>
                                          </p:val>
                                        </p:tav>
                                      </p:tavLst>
                                    </p:anim>
                                    <p:anim calcmode="lin" valueType="num">
                                      <p:cBhvr>
                                        <p:cTn id="41" dur="500" fill="hold"/>
                                        <p:tgtEl>
                                          <p:spTgt spid="32"/>
                                        </p:tgtEl>
                                        <p:attrNameLst>
                                          <p:attrName>ppt_h</p:attrName>
                                        </p:attrNameLst>
                                      </p:cBhvr>
                                      <p:tavLst>
                                        <p:tav tm="0">
                                          <p:val>
                                            <p:fltVal val="0"/>
                                          </p:val>
                                        </p:tav>
                                        <p:tav tm="100000">
                                          <p:val>
                                            <p:strVal val="#ppt_h"/>
                                          </p:val>
                                        </p:tav>
                                      </p:tavLst>
                                    </p:anim>
                                    <p:animEffect transition="in" filter="fade">
                                      <p:cBhvr>
                                        <p:cTn id="42" dur="500"/>
                                        <p:tgtEl>
                                          <p:spTgt spid="32"/>
                                        </p:tgtEl>
                                      </p:cBhvr>
                                    </p:animEffect>
                                  </p:childTnLst>
                                </p:cTn>
                              </p:par>
                              <p:par>
                                <p:cTn id="43" presetID="53" presetClass="entr" presetSubtype="16" fill="hold" nodeType="withEffect">
                                  <p:stCondLst>
                                    <p:cond delay="0"/>
                                  </p:stCondLst>
                                  <p:childTnLst>
                                    <p:set>
                                      <p:cBhvr>
                                        <p:cTn id="44" dur="1" fill="hold">
                                          <p:stCondLst>
                                            <p:cond delay="0"/>
                                          </p:stCondLst>
                                        </p:cTn>
                                        <p:tgtEl>
                                          <p:spTgt spid="35"/>
                                        </p:tgtEl>
                                        <p:attrNameLst>
                                          <p:attrName>style.visibility</p:attrName>
                                        </p:attrNameLst>
                                      </p:cBhvr>
                                      <p:to>
                                        <p:strVal val="visible"/>
                                      </p:to>
                                    </p:set>
                                    <p:anim calcmode="lin" valueType="num">
                                      <p:cBhvr>
                                        <p:cTn id="45" dur="500" fill="hold"/>
                                        <p:tgtEl>
                                          <p:spTgt spid="35"/>
                                        </p:tgtEl>
                                        <p:attrNameLst>
                                          <p:attrName>ppt_w</p:attrName>
                                        </p:attrNameLst>
                                      </p:cBhvr>
                                      <p:tavLst>
                                        <p:tav tm="0">
                                          <p:val>
                                            <p:fltVal val="0"/>
                                          </p:val>
                                        </p:tav>
                                        <p:tav tm="100000">
                                          <p:val>
                                            <p:strVal val="#ppt_w"/>
                                          </p:val>
                                        </p:tav>
                                      </p:tavLst>
                                    </p:anim>
                                    <p:anim calcmode="lin" valueType="num">
                                      <p:cBhvr>
                                        <p:cTn id="46" dur="500" fill="hold"/>
                                        <p:tgtEl>
                                          <p:spTgt spid="35"/>
                                        </p:tgtEl>
                                        <p:attrNameLst>
                                          <p:attrName>ppt_h</p:attrName>
                                        </p:attrNameLst>
                                      </p:cBhvr>
                                      <p:tavLst>
                                        <p:tav tm="0">
                                          <p:val>
                                            <p:fltVal val="0"/>
                                          </p:val>
                                        </p:tav>
                                        <p:tav tm="100000">
                                          <p:val>
                                            <p:strVal val="#ppt_h"/>
                                          </p:val>
                                        </p:tav>
                                      </p:tavLst>
                                    </p:anim>
                                    <p:animEffect transition="in" filter="fade">
                                      <p:cBhvr>
                                        <p:cTn id="47" dur="500"/>
                                        <p:tgtEl>
                                          <p:spTgt spid="35"/>
                                        </p:tgtEl>
                                      </p:cBhvr>
                                    </p:animEffect>
                                  </p:childTnLst>
                                </p:cTn>
                              </p:par>
                              <p:par>
                                <p:cTn id="48" presetID="53" presetClass="entr" presetSubtype="16" fill="hold" nodeType="withEffect">
                                  <p:stCondLst>
                                    <p:cond delay="0"/>
                                  </p:stCondLst>
                                  <p:childTnLst>
                                    <p:set>
                                      <p:cBhvr>
                                        <p:cTn id="49" dur="1" fill="hold">
                                          <p:stCondLst>
                                            <p:cond delay="0"/>
                                          </p:stCondLst>
                                        </p:cTn>
                                        <p:tgtEl>
                                          <p:spTgt spid="38"/>
                                        </p:tgtEl>
                                        <p:attrNameLst>
                                          <p:attrName>style.visibility</p:attrName>
                                        </p:attrNameLst>
                                      </p:cBhvr>
                                      <p:to>
                                        <p:strVal val="visible"/>
                                      </p:to>
                                    </p:set>
                                    <p:anim calcmode="lin" valueType="num">
                                      <p:cBhvr>
                                        <p:cTn id="50" dur="500" fill="hold"/>
                                        <p:tgtEl>
                                          <p:spTgt spid="38"/>
                                        </p:tgtEl>
                                        <p:attrNameLst>
                                          <p:attrName>ppt_w</p:attrName>
                                        </p:attrNameLst>
                                      </p:cBhvr>
                                      <p:tavLst>
                                        <p:tav tm="0">
                                          <p:val>
                                            <p:fltVal val="0"/>
                                          </p:val>
                                        </p:tav>
                                        <p:tav tm="100000">
                                          <p:val>
                                            <p:strVal val="#ppt_w"/>
                                          </p:val>
                                        </p:tav>
                                      </p:tavLst>
                                    </p:anim>
                                    <p:anim calcmode="lin" valueType="num">
                                      <p:cBhvr>
                                        <p:cTn id="51" dur="500" fill="hold"/>
                                        <p:tgtEl>
                                          <p:spTgt spid="38"/>
                                        </p:tgtEl>
                                        <p:attrNameLst>
                                          <p:attrName>ppt_h</p:attrName>
                                        </p:attrNameLst>
                                      </p:cBhvr>
                                      <p:tavLst>
                                        <p:tav tm="0">
                                          <p:val>
                                            <p:fltVal val="0"/>
                                          </p:val>
                                        </p:tav>
                                        <p:tav tm="100000">
                                          <p:val>
                                            <p:strVal val="#ppt_h"/>
                                          </p:val>
                                        </p:tav>
                                      </p:tavLst>
                                    </p:anim>
                                    <p:animEffect transition="in" filter="fade">
                                      <p:cBhvr>
                                        <p:cTn id="52"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2C5D"/>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5C25A40-A232-D654-845E-3551AA89A6A8}"/>
              </a:ext>
            </a:extLst>
          </p:cNvPr>
          <p:cNvSpPr/>
          <p:nvPr/>
        </p:nvSpPr>
        <p:spPr>
          <a:xfrm>
            <a:off x="-237995" y="-200416"/>
            <a:ext cx="12688866" cy="7327726"/>
          </a:xfrm>
          <a:prstGeom prst="rect">
            <a:avLst/>
          </a:prstGeom>
          <a:gradFill>
            <a:gsLst>
              <a:gs pos="0">
                <a:srgbClr val="002C5D"/>
              </a:gs>
              <a:gs pos="100000">
                <a:schemeClr val="tx1"/>
              </a:gs>
            </a:gsLst>
            <a:path path="circle">
              <a:fillToRect l="50000" t="50000" r="50000" b="50000"/>
            </a:path>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descr="A red and black rectangle&#10;&#10;Description automatically generated">
            <a:extLst>
              <a:ext uri="{FF2B5EF4-FFF2-40B4-BE49-F238E27FC236}">
                <a16:creationId xmlns:a16="http://schemas.microsoft.com/office/drawing/2014/main" id="{1079A861-FA85-FEEE-05A0-611CAF99E71C}"/>
              </a:ext>
            </a:extLst>
          </p:cNvPr>
          <p:cNvPicPr>
            <a:picLocks noChangeAspect="1"/>
          </p:cNvPicPr>
          <p:nvPr/>
        </p:nvPicPr>
        <p:blipFill>
          <a:blip r:embed="rId2">
            <a:alphaModFix amt="50000"/>
            <a:extLst>
              <a:ext uri="{28A0092B-C50C-407E-A947-70E740481C1C}">
                <a14:useLocalDpi xmlns:a14="http://schemas.microsoft.com/office/drawing/2010/main" val="0"/>
              </a:ext>
            </a:extLst>
          </a:blip>
          <a:srcRect t="21986" b="29507"/>
          <a:stretch/>
        </p:blipFill>
        <p:spPr>
          <a:xfrm>
            <a:off x="-237995" y="1203628"/>
            <a:ext cx="12688866" cy="3461991"/>
          </a:xfrm>
          <a:prstGeom prst="rect">
            <a:avLst/>
          </a:prstGeom>
        </p:spPr>
      </p:pic>
      <p:grpSp>
        <p:nvGrpSpPr>
          <p:cNvPr id="52" name="Group 51">
            <a:extLst>
              <a:ext uri="{FF2B5EF4-FFF2-40B4-BE49-F238E27FC236}">
                <a16:creationId xmlns:a16="http://schemas.microsoft.com/office/drawing/2014/main" id="{E4012C2A-70AD-F27C-9879-1C99BF604BEF}"/>
              </a:ext>
            </a:extLst>
          </p:cNvPr>
          <p:cNvGrpSpPr/>
          <p:nvPr/>
        </p:nvGrpSpPr>
        <p:grpSpPr>
          <a:xfrm>
            <a:off x="-134601" y="2607574"/>
            <a:ext cx="3411254" cy="739207"/>
            <a:chOff x="985412" y="1131864"/>
            <a:chExt cx="3411254" cy="739207"/>
          </a:xfrm>
        </p:grpSpPr>
        <p:sp>
          <p:nvSpPr>
            <p:cNvPr id="53" name="TextBox 52">
              <a:hlinkClick r:id="rId3" action="ppaction://hlinksldjump"/>
              <a:extLst>
                <a:ext uri="{FF2B5EF4-FFF2-40B4-BE49-F238E27FC236}">
                  <a16:creationId xmlns:a16="http://schemas.microsoft.com/office/drawing/2014/main" id="{AC9E3A3A-0D4E-6E04-BA89-252142E4F7CD}"/>
                </a:ext>
              </a:extLst>
            </p:cNvPr>
            <p:cNvSpPr txBox="1"/>
            <p:nvPr/>
          </p:nvSpPr>
          <p:spPr>
            <a:xfrm>
              <a:off x="985412" y="1409406"/>
              <a:ext cx="3411254" cy="461665"/>
            </a:xfrm>
            <a:prstGeom prst="rect">
              <a:avLst/>
            </a:prstGeom>
            <a:noFill/>
          </p:spPr>
          <p:txBody>
            <a:bodyPr wrap="square" rtlCol="0">
              <a:spAutoFit/>
            </a:bodyPr>
            <a:lstStyle/>
            <a:p>
              <a:pPr algn="ctr"/>
              <a:r>
                <a:rPr lang="en-US" sz="2400" b="1" dirty="0">
                  <a:solidFill>
                    <a:schemeClr val="bg1"/>
                  </a:solidFill>
                  <a:latin typeface="Univers" panose="020B0503020202020204" pitchFamily="34" charset="0"/>
                </a:rPr>
                <a:t>Accessible</a:t>
              </a:r>
            </a:p>
          </p:txBody>
        </p:sp>
        <p:sp>
          <p:nvSpPr>
            <p:cNvPr id="54" name="Oval 53">
              <a:extLst>
                <a:ext uri="{FF2B5EF4-FFF2-40B4-BE49-F238E27FC236}">
                  <a16:creationId xmlns:a16="http://schemas.microsoft.com/office/drawing/2014/main" id="{8E55F83B-4A26-36F2-3461-56DBBC7C2F49}"/>
                </a:ext>
              </a:extLst>
            </p:cNvPr>
            <p:cNvSpPr/>
            <p:nvPr/>
          </p:nvSpPr>
          <p:spPr>
            <a:xfrm>
              <a:off x="2548096" y="1131864"/>
              <a:ext cx="277542" cy="277542"/>
            </a:xfrm>
            <a:prstGeom prst="ellipse">
              <a:avLst/>
            </a:prstGeom>
            <a:solidFill>
              <a:srgbClr val="DD1E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grpSp>
      <p:grpSp>
        <p:nvGrpSpPr>
          <p:cNvPr id="55" name="Group 54">
            <a:extLst>
              <a:ext uri="{FF2B5EF4-FFF2-40B4-BE49-F238E27FC236}">
                <a16:creationId xmlns:a16="http://schemas.microsoft.com/office/drawing/2014/main" id="{48617BFF-F8C9-4BAC-BE6E-38CBE9535B01}"/>
              </a:ext>
            </a:extLst>
          </p:cNvPr>
          <p:cNvGrpSpPr/>
          <p:nvPr/>
        </p:nvGrpSpPr>
        <p:grpSpPr>
          <a:xfrm>
            <a:off x="4384080" y="2607574"/>
            <a:ext cx="3411254" cy="739207"/>
            <a:chOff x="985412" y="1131864"/>
            <a:chExt cx="3411254" cy="739207"/>
          </a:xfrm>
        </p:grpSpPr>
        <p:sp>
          <p:nvSpPr>
            <p:cNvPr id="56" name="TextBox 55">
              <a:hlinkClick r:id="rId3" action="ppaction://hlinksldjump"/>
              <a:extLst>
                <a:ext uri="{FF2B5EF4-FFF2-40B4-BE49-F238E27FC236}">
                  <a16:creationId xmlns:a16="http://schemas.microsoft.com/office/drawing/2014/main" id="{76CBB29D-FDD1-0800-F9F2-39627F1D79B3}"/>
                </a:ext>
              </a:extLst>
            </p:cNvPr>
            <p:cNvSpPr txBox="1"/>
            <p:nvPr/>
          </p:nvSpPr>
          <p:spPr>
            <a:xfrm>
              <a:off x="985412" y="1409406"/>
              <a:ext cx="3411254" cy="461665"/>
            </a:xfrm>
            <a:prstGeom prst="rect">
              <a:avLst/>
            </a:prstGeom>
            <a:noFill/>
          </p:spPr>
          <p:txBody>
            <a:bodyPr wrap="square" rtlCol="0">
              <a:spAutoFit/>
            </a:bodyPr>
            <a:lstStyle/>
            <a:p>
              <a:pPr algn="ctr"/>
              <a:r>
                <a:rPr lang="en-US" sz="2400" b="1" dirty="0">
                  <a:solidFill>
                    <a:schemeClr val="bg1"/>
                  </a:solidFill>
                  <a:latin typeface="Univers" panose="020B0503020202020204" pitchFamily="34" charset="0"/>
                </a:rPr>
                <a:t>Affordable</a:t>
              </a:r>
            </a:p>
          </p:txBody>
        </p:sp>
        <p:sp>
          <p:nvSpPr>
            <p:cNvPr id="57" name="Oval 56">
              <a:extLst>
                <a:ext uri="{FF2B5EF4-FFF2-40B4-BE49-F238E27FC236}">
                  <a16:creationId xmlns:a16="http://schemas.microsoft.com/office/drawing/2014/main" id="{E01E0537-5181-9E5A-46A5-26475A0739CF}"/>
                </a:ext>
              </a:extLst>
            </p:cNvPr>
            <p:cNvSpPr/>
            <p:nvPr/>
          </p:nvSpPr>
          <p:spPr>
            <a:xfrm>
              <a:off x="2548096" y="1131864"/>
              <a:ext cx="277542" cy="277542"/>
            </a:xfrm>
            <a:prstGeom prst="ellipse">
              <a:avLst/>
            </a:prstGeom>
            <a:solidFill>
              <a:srgbClr val="DD1E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grpSp>
      <p:grpSp>
        <p:nvGrpSpPr>
          <p:cNvPr id="58" name="Group 57">
            <a:extLst>
              <a:ext uri="{FF2B5EF4-FFF2-40B4-BE49-F238E27FC236}">
                <a16:creationId xmlns:a16="http://schemas.microsoft.com/office/drawing/2014/main" id="{9B8E88D9-76E1-5A84-317A-FC43DA5CC602}"/>
              </a:ext>
            </a:extLst>
          </p:cNvPr>
          <p:cNvGrpSpPr/>
          <p:nvPr/>
        </p:nvGrpSpPr>
        <p:grpSpPr>
          <a:xfrm>
            <a:off x="8831927" y="2607574"/>
            <a:ext cx="3548110" cy="739207"/>
            <a:chOff x="985412" y="1131864"/>
            <a:chExt cx="3411254" cy="739207"/>
          </a:xfrm>
        </p:grpSpPr>
        <p:sp>
          <p:nvSpPr>
            <p:cNvPr id="59" name="TextBox 58">
              <a:hlinkClick r:id="rId3" action="ppaction://hlinksldjump"/>
              <a:extLst>
                <a:ext uri="{FF2B5EF4-FFF2-40B4-BE49-F238E27FC236}">
                  <a16:creationId xmlns:a16="http://schemas.microsoft.com/office/drawing/2014/main" id="{12E6A729-BAAD-9923-E63E-0CD4CE5608C1}"/>
                </a:ext>
              </a:extLst>
            </p:cNvPr>
            <p:cNvSpPr txBox="1"/>
            <p:nvPr/>
          </p:nvSpPr>
          <p:spPr>
            <a:xfrm>
              <a:off x="985412" y="1409406"/>
              <a:ext cx="3411254" cy="461665"/>
            </a:xfrm>
            <a:prstGeom prst="rect">
              <a:avLst/>
            </a:prstGeom>
            <a:noFill/>
          </p:spPr>
          <p:txBody>
            <a:bodyPr wrap="square" rtlCol="0">
              <a:spAutoFit/>
            </a:bodyPr>
            <a:lstStyle/>
            <a:p>
              <a:pPr algn="ctr"/>
              <a:r>
                <a:rPr lang="en-US" sz="2400" b="1" dirty="0">
                  <a:solidFill>
                    <a:schemeClr val="bg1"/>
                  </a:solidFill>
                  <a:latin typeface="Univers" panose="020B0503020202020204" pitchFamily="34" charset="0"/>
                </a:rPr>
                <a:t>Minimize Disparities</a:t>
              </a:r>
            </a:p>
          </p:txBody>
        </p:sp>
        <p:sp>
          <p:nvSpPr>
            <p:cNvPr id="60" name="Oval 59">
              <a:extLst>
                <a:ext uri="{FF2B5EF4-FFF2-40B4-BE49-F238E27FC236}">
                  <a16:creationId xmlns:a16="http://schemas.microsoft.com/office/drawing/2014/main" id="{2ACC605F-C7F9-F8D6-B8EC-1B6A718060DF}"/>
                </a:ext>
              </a:extLst>
            </p:cNvPr>
            <p:cNvSpPr/>
            <p:nvPr/>
          </p:nvSpPr>
          <p:spPr>
            <a:xfrm>
              <a:off x="2548096" y="1131864"/>
              <a:ext cx="277542" cy="277542"/>
            </a:xfrm>
            <a:prstGeom prst="ellipse">
              <a:avLst/>
            </a:prstGeom>
            <a:solidFill>
              <a:srgbClr val="DD1E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grpSp>
      <p:pic>
        <p:nvPicPr>
          <p:cNvPr id="3" name="Picture 2" descr="A black and white sign with white text&#10;&#10;Description automatically generated">
            <a:extLst>
              <a:ext uri="{FF2B5EF4-FFF2-40B4-BE49-F238E27FC236}">
                <a16:creationId xmlns:a16="http://schemas.microsoft.com/office/drawing/2014/main" id="{3A481A24-50E3-63AF-67B9-BFF097572DC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70263" y="224982"/>
            <a:ext cx="2109220" cy="786386"/>
          </a:xfrm>
          <a:prstGeom prst="rect">
            <a:avLst/>
          </a:prstGeom>
        </p:spPr>
      </p:pic>
      <p:sp>
        <p:nvSpPr>
          <p:cNvPr id="18" name="Rectangle 17">
            <a:extLst>
              <a:ext uri="{FF2B5EF4-FFF2-40B4-BE49-F238E27FC236}">
                <a16:creationId xmlns:a16="http://schemas.microsoft.com/office/drawing/2014/main" id="{D0C184BF-2193-E9F7-E04F-ECAB3D5D6C82}"/>
              </a:ext>
            </a:extLst>
          </p:cNvPr>
          <p:cNvSpPr/>
          <p:nvPr/>
        </p:nvSpPr>
        <p:spPr>
          <a:xfrm>
            <a:off x="122356" y="3599687"/>
            <a:ext cx="2927323" cy="2320281"/>
          </a:xfrm>
          <a:prstGeom prst="rect">
            <a:avLst/>
          </a:prstGeom>
          <a:solidFill>
            <a:srgbClr val="6CB2E2"/>
          </a:solidFill>
          <a:ln>
            <a:noFill/>
          </a:ln>
        </p:spPr>
        <p:style>
          <a:lnRef idx="2">
            <a:schemeClr val="accent1">
              <a:shade val="15000"/>
            </a:schemeClr>
          </a:lnRef>
          <a:fillRef idx="1">
            <a:schemeClr val="accent1"/>
          </a:fillRef>
          <a:effectRef idx="0">
            <a:schemeClr val="accent1"/>
          </a:effectRef>
          <a:fontRef idx="minor">
            <a:schemeClr val="lt1"/>
          </a:fontRef>
        </p:style>
        <p:txBody>
          <a:bodyPr lIns="457200" tIns="457200" rIns="457200" bIns="457200" rtlCol="0" anchor="ctr"/>
          <a:lstStyle/>
          <a:p>
            <a:pPr algn="ctr"/>
            <a:r>
              <a:rPr lang="en-US" dirty="0">
                <a:solidFill>
                  <a:srgbClr val="001A36"/>
                </a:solidFill>
                <a:latin typeface="Univers" panose="020B0503020202020204" pitchFamily="34" charset="0"/>
                <a:ea typeface="Calibri" panose="020F0502020204030204" pitchFamily="34" charset="0"/>
              </a:rPr>
              <a:t>The health care ecosystem should provide timely access to the full continuum of health care services.</a:t>
            </a:r>
          </a:p>
        </p:txBody>
      </p:sp>
      <p:sp>
        <p:nvSpPr>
          <p:cNvPr id="19" name="Rectangle 18">
            <a:extLst>
              <a:ext uri="{FF2B5EF4-FFF2-40B4-BE49-F238E27FC236}">
                <a16:creationId xmlns:a16="http://schemas.microsoft.com/office/drawing/2014/main" id="{2C29F154-8780-7A0E-1E94-4BE2FFAE64FA}"/>
              </a:ext>
            </a:extLst>
          </p:cNvPr>
          <p:cNvSpPr/>
          <p:nvPr/>
        </p:nvSpPr>
        <p:spPr>
          <a:xfrm>
            <a:off x="4400811" y="3599687"/>
            <a:ext cx="3411254" cy="2046162"/>
          </a:xfrm>
          <a:prstGeom prst="rect">
            <a:avLst/>
          </a:prstGeom>
          <a:solidFill>
            <a:srgbClr val="6CB2E2"/>
          </a:solidFill>
          <a:ln>
            <a:noFill/>
          </a:ln>
        </p:spPr>
        <p:style>
          <a:lnRef idx="2">
            <a:schemeClr val="accent1">
              <a:shade val="15000"/>
            </a:schemeClr>
          </a:lnRef>
          <a:fillRef idx="1">
            <a:schemeClr val="accent1"/>
          </a:fillRef>
          <a:effectRef idx="0">
            <a:schemeClr val="accent1"/>
          </a:effectRef>
          <a:fontRef idx="minor">
            <a:schemeClr val="lt1"/>
          </a:fontRef>
        </p:style>
        <p:txBody>
          <a:bodyPr lIns="457200" tIns="457200" rIns="457200" bIns="457200" rtlCol="0" anchor="ctr"/>
          <a:lstStyle/>
          <a:p>
            <a:pPr algn="ctr"/>
            <a:r>
              <a:rPr lang="en-US" dirty="0">
                <a:solidFill>
                  <a:srgbClr val="001A36"/>
                </a:solidFill>
                <a:latin typeface="Univers" panose="020B0503020202020204" pitchFamily="34" charset="0"/>
                <a:ea typeface="Calibri" panose="020F0502020204030204" pitchFamily="34" charset="0"/>
              </a:rPr>
              <a:t>The health care ecosystem should provide coverage and care that is affordable.</a:t>
            </a:r>
          </a:p>
        </p:txBody>
      </p:sp>
      <p:sp>
        <p:nvSpPr>
          <p:cNvPr id="20" name="Rectangle 19">
            <a:extLst>
              <a:ext uri="{FF2B5EF4-FFF2-40B4-BE49-F238E27FC236}">
                <a16:creationId xmlns:a16="http://schemas.microsoft.com/office/drawing/2014/main" id="{673AAC9D-AC02-8B84-2542-2D174B62628B}"/>
              </a:ext>
            </a:extLst>
          </p:cNvPr>
          <p:cNvSpPr/>
          <p:nvPr/>
        </p:nvSpPr>
        <p:spPr>
          <a:xfrm>
            <a:off x="9142321" y="3571524"/>
            <a:ext cx="2927323" cy="2081953"/>
          </a:xfrm>
          <a:prstGeom prst="rect">
            <a:avLst/>
          </a:prstGeom>
          <a:solidFill>
            <a:srgbClr val="6CB2E2"/>
          </a:solidFill>
          <a:ln>
            <a:noFill/>
          </a:ln>
        </p:spPr>
        <p:style>
          <a:lnRef idx="2">
            <a:schemeClr val="accent1">
              <a:shade val="15000"/>
            </a:schemeClr>
          </a:lnRef>
          <a:fillRef idx="1">
            <a:schemeClr val="accent1"/>
          </a:fillRef>
          <a:effectRef idx="0">
            <a:schemeClr val="accent1"/>
          </a:effectRef>
          <a:fontRef idx="minor">
            <a:schemeClr val="lt1"/>
          </a:fontRef>
        </p:style>
        <p:txBody>
          <a:bodyPr lIns="457200" tIns="457200" rIns="457200" bIns="457200" rtlCol="0" anchor="ctr"/>
          <a:lstStyle/>
          <a:p>
            <a:pPr algn="ctr"/>
            <a:r>
              <a:rPr lang="en-US" dirty="0">
                <a:solidFill>
                  <a:srgbClr val="001A36"/>
                </a:solidFill>
                <a:latin typeface="Univers" panose="020B0503020202020204" pitchFamily="34" charset="0"/>
                <a:ea typeface="Calibri" panose="020F0502020204030204" pitchFamily="34" charset="0"/>
              </a:rPr>
              <a:t>The health care ecosystem should minimize disparities in health outcomes.</a:t>
            </a:r>
          </a:p>
        </p:txBody>
      </p:sp>
      <p:grpSp>
        <p:nvGrpSpPr>
          <p:cNvPr id="34" name="Group 33">
            <a:extLst>
              <a:ext uri="{FF2B5EF4-FFF2-40B4-BE49-F238E27FC236}">
                <a16:creationId xmlns:a16="http://schemas.microsoft.com/office/drawing/2014/main" id="{D87CF9AB-0578-D24D-FE63-EB4E361B0411}"/>
              </a:ext>
            </a:extLst>
          </p:cNvPr>
          <p:cNvGrpSpPr/>
          <p:nvPr/>
        </p:nvGrpSpPr>
        <p:grpSpPr>
          <a:xfrm>
            <a:off x="108847" y="6172635"/>
            <a:ext cx="1325177" cy="585850"/>
            <a:chOff x="108847" y="6172635"/>
            <a:chExt cx="1325177" cy="585850"/>
          </a:xfrm>
        </p:grpSpPr>
        <p:sp>
          <p:nvSpPr>
            <p:cNvPr id="31" name="Arrow: Left 30">
              <a:extLst>
                <a:ext uri="{FF2B5EF4-FFF2-40B4-BE49-F238E27FC236}">
                  <a16:creationId xmlns:a16="http://schemas.microsoft.com/office/drawing/2014/main" id="{35136B54-A386-3197-FD11-02FB430F6D2A}"/>
                </a:ext>
              </a:extLst>
            </p:cNvPr>
            <p:cNvSpPr/>
            <p:nvPr/>
          </p:nvSpPr>
          <p:spPr>
            <a:xfrm>
              <a:off x="108847" y="6181465"/>
              <a:ext cx="1184752" cy="577020"/>
            </a:xfrm>
            <a:prstGeom prst="leftArrow">
              <a:avLst/>
            </a:prstGeom>
            <a:solidFill>
              <a:srgbClr val="002C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424F5D95-FF8D-B47F-240B-D9007A7FEAE8}"/>
                </a:ext>
              </a:extLst>
            </p:cNvPr>
            <p:cNvSpPr txBox="1"/>
            <p:nvPr/>
          </p:nvSpPr>
          <p:spPr>
            <a:xfrm>
              <a:off x="366785" y="6300698"/>
              <a:ext cx="1067239" cy="338554"/>
            </a:xfrm>
            <a:prstGeom prst="rect">
              <a:avLst/>
            </a:prstGeom>
            <a:noFill/>
          </p:spPr>
          <p:txBody>
            <a:bodyPr wrap="square" rtlCol="0">
              <a:spAutoFit/>
            </a:bodyPr>
            <a:lstStyle/>
            <a:p>
              <a:r>
                <a:rPr lang="en-US" sz="1600" spc="-50" dirty="0">
                  <a:solidFill>
                    <a:schemeClr val="bg1"/>
                  </a:solidFill>
                  <a:latin typeface="Univers" panose="020B0503020202020204" pitchFamily="34" charset="0"/>
                </a:rPr>
                <a:t>Go Back</a:t>
              </a:r>
            </a:p>
          </p:txBody>
        </p:sp>
        <p:sp>
          <p:nvSpPr>
            <p:cNvPr id="33" name="Arrow: Left 32">
              <a:hlinkClick r:id="rId5" action="ppaction://hlinksldjump"/>
              <a:extLst>
                <a:ext uri="{FF2B5EF4-FFF2-40B4-BE49-F238E27FC236}">
                  <a16:creationId xmlns:a16="http://schemas.microsoft.com/office/drawing/2014/main" id="{470EBF71-89AD-6F3F-5A72-A99447CE9AF4}"/>
                </a:ext>
              </a:extLst>
            </p:cNvPr>
            <p:cNvSpPr/>
            <p:nvPr/>
          </p:nvSpPr>
          <p:spPr>
            <a:xfrm>
              <a:off x="108847" y="6172635"/>
              <a:ext cx="1184752" cy="577020"/>
            </a:xfrm>
            <a:prstGeom prst="left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5" name="TextBox 34">
            <a:extLst>
              <a:ext uri="{FF2B5EF4-FFF2-40B4-BE49-F238E27FC236}">
                <a16:creationId xmlns:a16="http://schemas.microsoft.com/office/drawing/2014/main" id="{516C425A-C59F-6D1C-8FC4-75B535B39C30}"/>
              </a:ext>
            </a:extLst>
          </p:cNvPr>
          <p:cNvSpPr txBox="1"/>
          <p:nvPr/>
        </p:nvSpPr>
        <p:spPr>
          <a:xfrm>
            <a:off x="1081664" y="576156"/>
            <a:ext cx="10046368" cy="769441"/>
          </a:xfrm>
          <a:prstGeom prst="rect">
            <a:avLst/>
          </a:prstGeom>
          <a:noFill/>
        </p:spPr>
        <p:txBody>
          <a:bodyPr wrap="square" rtlCol="0">
            <a:spAutoFit/>
          </a:bodyPr>
          <a:lstStyle/>
          <a:p>
            <a:pPr algn="ctr"/>
            <a:r>
              <a:rPr lang="en-US" sz="4400" b="1" dirty="0">
                <a:solidFill>
                  <a:srgbClr val="6CB2E2"/>
                </a:solidFill>
                <a:latin typeface="Univers" panose="020B0503020202020204" pitchFamily="34" charset="0"/>
              </a:rPr>
              <a:t>Strategic Principles</a:t>
            </a:r>
          </a:p>
        </p:txBody>
      </p:sp>
    </p:spTree>
    <p:extLst>
      <p:ext uri="{BB962C8B-B14F-4D97-AF65-F5344CB8AC3E}">
        <p14:creationId xmlns:p14="http://schemas.microsoft.com/office/powerpoint/2010/main" val="110589213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52"/>
                                        </p:tgtEl>
                                        <p:attrNameLst>
                                          <p:attrName>style.visibility</p:attrName>
                                        </p:attrNameLst>
                                      </p:cBhvr>
                                      <p:to>
                                        <p:strVal val="visible"/>
                                      </p:to>
                                    </p:set>
                                    <p:anim calcmode="lin" valueType="num">
                                      <p:cBhvr>
                                        <p:cTn id="10" dur="500" fill="hold"/>
                                        <p:tgtEl>
                                          <p:spTgt spid="52"/>
                                        </p:tgtEl>
                                        <p:attrNameLst>
                                          <p:attrName>ppt_w</p:attrName>
                                        </p:attrNameLst>
                                      </p:cBhvr>
                                      <p:tavLst>
                                        <p:tav tm="0">
                                          <p:val>
                                            <p:fltVal val="0"/>
                                          </p:val>
                                        </p:tav>
                                        <p:tav tm="100000">
                                          <p:val>
                                            <p:strVal val="#ppt_w"/>
                                          </p:val>
                                        </p:tav>
                                      </p:tavLst>
                                    </p:anim>
                                    <p:anim calcmode="lin" valueType="num">
                                      <p:cBhvr>
                                        <p:cTn id="11" dur="500" fill="hold"/>
                                        <p:tgtEl>
                                          <p:spTgt spid="52"/>
                                        </p:tgtEl>
                                        <p:attrNameLst>
                                          <p:attrName>ppt_h</p:attrName>
                                        </p:attrNameLst>
                                      </p:cBhvr>
                                      <p:tavLst>
                                        <p:tav tm="0">
                                          <p:val>
                                            <p:fltVal val="0"/>
                                          </p:val>
                                        </p:tav>
                                        <p:tav tm="100000">
                                          <p:val>
                                            <p:strVal val="#ppt_h"/>
                                          </p:val>
                                        </p:tav>
                                      </p:tavLst>
                                    </p:anim>
                                    <p:animEffect transition="in" filter="fade">
                                      <p:cBhvr>
                                        <p:cTn id="12" dur="500"/>
                                        <p:tgtEl>
                                          <p:spTgt spid="52"/>
                                        </p:tgtEl>
                                      </p:cBhvr>
                                    </p:animEffect>
                                  </p:childTnLst>
                                </p:cTn>
                              </p:par>
                              <p:par>
                                <p:cTn id="13" presetID="53" presetClass="entr" presetSubtype="16" fill="hold" nodeType="withEffect">
                                  <p:stCondLst>
                                    <p:cond delay="0"/>
                                  </p:stCondLst>
                                  <p:childTnLst>
                                    <p:set>
                                      <p:cBhvr>
                                        <p:cTn id="14" dur="1" fill="hold">
                                          <p:stCondLst>
                                            <p:cond delay="0"/>
                                          </p:stCondLst>
                                        </p:cTn>
                                        <p:tgtEl>
                                          <p:spTgt spid="55"/>
                                        </p:tgtEl>
                                        <p:attrNameLst>
                                          <p:attrName>style.visibility</p:attrName>
                                        </p:attrNameLst>
                                      </p:cBhvr>
                                      <p:to>
                                        <p:strVal val="visible"/>
                                      </p:to>
                                    </p:set>
                                    <p:anim calcmode="lin" valueType="num">
                                      <p:cBhvr>
                                        <p:cTn id="15" dur="500" fill="hold"/>
                                        <p:tgtEl>
                                          <p:spTgt spid="55"/>
                                        </p:tgtEl>
                                        <p:attrNameLst>
                                          <p:attrName>ppt_w</p:attrName>
                                        </p:attrNameLst>
                                      </p:cBhvr>
                                      <p:tavLst>
                                        <p:tav tm="0">
                                          <p:val>
                                            <p:fltVal val="0"/>
                                          </p:val>
                                        </p:tav>
                                        <p:tav tm="100000">
                                          <p:val>
                                            <p:strVal val="#ppt_w"/>
                                          </p:val>
                                        </p:tav>
                                      </p:tavLst>
                                    </p:anim>
                                    <p:anim calcmode="lin" valueType="num">
                                      <p:cBhvr>
                                        <p:cTn id="16" dur="500" fill="hold"/>
                                        <p:tgtEl>
                                          <p:spTgt spid="55"/>
                                        </p:tgtEl>
                                        <p:attrNameLst>
                                          <p:attrName>ppt_h</p:attrName>
                                        </p:attrNameLst>
                                      </p:cBhvr>
                                      <p:tavLst>
                                        <p:tav tm="0">
                                          <p:val>
                                            <p:fltVal val="0"/>
                                          </p:val>
                                        </p:tav>
                                        <p:tav tm="100000">
                                          <p:val>
                                            <p:strVal val="#ppt_h"/>
                                          </p:val>
                                        </p:tav>
                                      </p:tavLst>
                                    </p:anim>
                                    <p:animEffect transition="in" filter="fade">
                                      <p:cBhvr>
                                        <p:cTn id="17" dur="500"/>
                                        <p:tgtEl>
                                          <p:spTgt spid="55"/>
                                        </p:tgtEl>
                                      </p:cBhvr>
                                    </p:animEffect>
                                  </p:childTnLst>
                                </p:cTn>
                              </p:par>
                              <p:par>
                                <p:cTn id="18" presetID="53" presetClass="entr" presetSubtype="16" fill="hold" nodeType="withEffect">
                                  <p:stCondLst>
                                    <p:cond delay="0"/>
                                  </p:stCondLst>
                                  <p:childTnLst>
                                    <p:set>
                                      <p:cBhvr>
                                        <p:cTn id="19" dur="1" fill="hold">
                                          <p:stCondLst>
                                            <p:cond delay="0"/>
                                          </p:stCondLst>
                                        </p:cTn>
                                        <p:tgtEl>
                                          <p:spTgt spid="58"/>
                                        </p:tgtEl>
                                        <p:attrNameLst>
                                          <p:attrName>style.visibility</p:attrName>
                                        </p:attrNameLst>
                                      </p:cBhvr>
                                      <p:to>
                                        <p:strVal val="visible"/>
                                      </p:to>
                                    </p:set>
                                    <p:anim calcmode="lin" valueType="num">
                                      <p:cBhvr>
                                        <p:cTn id="20" dur="500" fill="hold"/>
                                        <p:tgtEl>
                                          <p:spTgt spid="58"/>
                                        </p:tgtEl>
                                        <p:attrNameLst>
                                          <p:attrName>ppt_w</p:attrName>
                                        </p:attrNameLst>
                                      </p:cBhvr>
                                      <p:tavLst>
                                        <p:tav tm="0">
                                          <p:val>
                                            <p:fltVal val="0"/>
                                          </p:val>
                                        </p:tav>
                                        <p:tav tm="100000">
                                          <p:val>
                                            <p:strVal val="#ppt_w"/>
                                          </p:val>
                                        </p:tav>
                                      </p:tavLst>
                                    </p:anim>
                                    <p:anim calcmode="lin" valueType="num">
                                      <p:cBhvr>
                                        <p:cTn id="21" dur="500" fill="hold"/>
                                        <p:tgtEl>
                                          <p:spTgt spid="58"/>
                                        </p:tgtEl>
                                        <p:attrNameLst>
                                          <p:attrName>ppt_h</p:attrName>
                                        </p:attrNameLst>
                                      </p:cBhvr>
                                      <p:tavLst>
                                        <p:tav tm="0">
                                          <p:val>
                                            <p:fltVal val="0"/>
                                          </p:val>
                                        </p:tav>
                                        <p:tav tm="100000">
                                          <p:val>
                                            <p:strVal val="#ppt_h"/>
                                          </p:val>
                                        </p:tav>
                                      </p:tavLst>
                                    </p:anim>
                                    <p:animEffect transition="in" filter="fade">
                                      <p:cBhvr>
                                        <p:cTn id="22" dur="500"/>
                                        <p:tgtEl>
                                          <p:spTgt spid="58"/>
                                        </p:tgtEl>
                                      </p:cBhvr>
                                    </p:animEffect>
                                  </p:childTnLst>
                                </p:cTn>
                              </p:par>
                              <p:par>
                                <p:cTn id="23" presetID="53" presetClass="entr" presetSubtype="16" fill="hold" grpId="0" nodeType="withEffect">
                                  <p:stCondLst>
                                    <p:cond delay="0"/>
                                  </p:stCondLst>
                                  <p:childTnLst>
                                    <p:set>
                                      <p:cBhvr>
                                        <p:cTn id="24" dur="1" fill="hold">
                                          <p:stCondLst>
                                            <p:cond delay="0"/>
                                          </p:stCondLst>
                                        </p:cTn>
                                        <p:tgtEl>
                                          <p:spTgt spid="18"/>
                                        </p:tgtEl>
                                        <p:attrNameLst>
                                          <p:attrName>style.visibility</p:attrName>
                                        </p:attrNameLst>
                                      </p:cBhvr>
                                      <p:to>
                                        <p:strVal val="visible"/>
                                      </p:to>
                                    </p:set>
                                    <p:anim calcmode="lin" valueType="num">
                                      <p:cBhvr>
                                        <p:cTn id="25" dur="500" fill="hold"/>
                                        <p:tgtEl>
                                          <p:spTgt spid="18"/>
                                        </p:tgtEl>
                                        <p:attrNameLst>
                                          <p:attrName>ppt_w</p:attrName>
                                        </p:attrNameLst>
                                      </p:cBhvr>
                                      <p:tavLst>
                                        <p:tav tm="0">
                                          <p:val>
                                            <p:fltVal val="0"/>
                                          </p:val>
                                        </p:tav>
                                        <p:tav tm="100000">
                                          <p:val>
                                            <p:strVal val="#ppt_w"/>
                                          </p:val>
                                        </p:tav>
                                      </p:tavLst>
                                    </p:anim>
                                    <p:anim calcmode="lin" valueType="num">
                                      <p:cBhvr>
                                        <p:cTn id="26" dur="500" fill="hold"/>
                                        <p:tgtEl>
                                          <p:spTgt spid="18"/>
                                        </p:tgtEl>
                                        <p:attrNameLst>
                                          <p:attrName>ppt_h</p:attrName>
                                        </p:attrNameLst>
                                      </p:cBhvr>
                                      <p:tavLst>
                                        <p:tav tm="0">
                                          <p:val>
                                            <p:fltVal val="0"/>
                                          </p:val>
                                        </p:tav>
                                        <p:tav tm="100000">
                                          <p:val>
                                            <p:strVal val="#ppt_h"/>
                                          </p:val>
                                        </p:tav>
                                      </p:tavLst>
                                    </p:anim>
                                    <p:animEffect transition="in" filter="fade">
                                      <p:cBhvr>
                                        <p:cTn id="27" dur="500"/>
                                        <p:tgtEl>
                                          <p:spTgt spid="18"/>
                                        </p:tgtEl>
                                      </p:cBhvr>
                                    </p:animEffect>
                                  </p:childTnLst>
                                </p:cTn>
                              </p:par>
                              <p:par>
                                <p:cTn id="28" presetID="53" presetClass="entr" presetSubtype="16" fill="hold" grpId="0" nodeType="withEffect">
                                  <p:stCondLst>
                                    <p:cond delay="0"/>
                                  </p:stCondLst>
                                  <p:childTnLst>
                                    <p:set>
                                      <p:cBhvr>
                                        <p:cTn id="29" dur="1" fill="hold">
                                          <p:stCondLst>
                                            <p:cond delay="0"/>
                                          </p:stCondLst>
                                        </p:cTn>
                                        <p:tgtEl>
                                          <p:spTgt spid="19"/>
                                        </p:tgtEl>
                                        <p:attrNameLst>
                                          <p:attrName>style.visibility</p:attrName>
                                        </p:attrNameLst>
                                      </p:cBhvr>
                                      <p:to>
                                        <p:strVal val="visible"/>
                                      </p:to>
                                    </p:set>
                                    <p:anim calcmode="lin" valueType="num">
                                      <p:cBhvr>
                                        <p:cTn id="30" dur="500" fill="hold"/>
                                        <p:tgtEl>
                                          <p:spTgt spid="19"/>
                                        </p:tgtEl>
                                        <p:attrNameLst>
                                          <p:attrName>ppt_w</p:attrName>
                                        </p:attrNameLst>
                                      </p:cBhvr>
                                      <p:tavLst>
                                        <p:tav tm="0">
                                          <p:val>
                                            <p:fltVal val="0"/>
                                          </p:val>
                                        </p:tav>
                                        <p:tav tm="100000">
                                          <p:val>
                                            <p:strVal val="#ppt_w"/>
                                          </p:val>
                                        </p:tav>
                                      </p:tavLst>
                                    </p:anim>
                                    <p:anim calcmode="lin" valueType="num">
                                      <p:cBhvr>
                                        <p:cTn id="31" dur="500" fill="hold"/>
                                        <p:tgtEl>
                                          <p:spTgt spid="19"/>
                                        </p:tgtEl>
                                        <p:attrNameLst>
                                          <p:attrName>ppt_h</p:attrName>
                                        </p:attrNameLst>
                                      </p:cBhvr>
                                      <p:tavLst>
                                        <p:tav tm="0">
                                          <p:val>
                                            <p:fltVal val="0"/>
                                          </p:val>
                                        </p:tav>
                                        <p:tav tm="100000">
                                          <p:val>
                                            <p:strVal val="#ppt_h"/>
                                          </p:val>
                                        </p:tav>
                                      </p:tavLst>
                                    </p:anim>
                                    <p:animEffect transition="in" filter="fade">
                                      <p:cBhvr>
                                        <p:cTn id="32" dur="500"/>
                                        <p:tgtEl>
                                          <p:spTgt spid="19"/>
                                        </p:tgtEl>
                                      </p:cBhvr>
                                    </p:animEffect>
                                  </p:childTnLst>
                                </p:cTn>
                              </p:par>
                              <p:par>
                                <p:cTn id="33" presetID="53" presetClass="entr" presetSubtype="16" fill="hold" grpId="0" nodeType="withEffect">
                                  <p:stCondLst>
                                    <p:cond delay="0"/>
                                  </p:stCondLst>
                                  <p:childTnLst>
                                    <p:set>
                                      <p:cBhvr>
                                        <p:cTn id="34" dur="1" fill="hold">
                                          <p:stCondLst>
                                            <p:cond delay="0"/>
                                          </p:stCondLst>
                                        </p:cTn>
                                        <p:tgtEl>
                                          <p:spTgt spid="20"/>
                                        </p:tgtEl>
                                        <p:attrNameLst>
                                          <p:attrName>style.visibility</p:attrName>
                                        </p:attrNameLst>
                                      </p:cBhvr>
                                      <p:to>
                                        <p:strVal val="visible"/>
                                      </p:to>
                                    </p:set>
                                    <p:anim calcmode="lin" valueType="num">
                                      <p:cBhvr>
                                        <p:cTn id="35" dur="500" fill="hold"/>
                                        <p:tgtEl>
                                          <p:spTgt spid="20"/>
                                        </p:tgtEl>
                                        <p:attrNameLst>
                                          <p:attrName>ppt_w</p:attrName>
                                        </p:attrNameLst>
                                      </p:cBhvr>
                                      <p:tavLst>
                                        <p:tav tm="0">
                                          <p:val>
                                            <p:fltVal val="0"/>
                                          </p:val>
                                        </p:tav>
                                        <p:tav tm="100000">
                                          <p:val>
                                            <p:strVal val="#ppt_w"/>
                                          </p:val>
                                        </p:tav>
                                      </p:tavLst>
                                    </p:anim>
                                    <p:anim calcmode="lin" valueType="num">
                                      <p:cBhvr>
                                        <p:cTn id="36" dur="500" fill="hold"/>
                                        <p:tgtEl>
                                          <p:spTgt spid="20"/>
                                        </p:tgtEl>
                                        <p:attrNameLst>
                                          <p:attrName>ppt_h</p:attrName>
                                        </p:attrNameLst>
                                      </p:cBhvr>
                                      <p:tavLst>
                                        <p:tav tm="0">
                                          <p:val>
                                            <p:fltVal val="0"/>
                                          </p:val>
                                        </p:tav>
                                        <p:tav tm="100000">
                                          <p:val>
                                            <p:strVal val="#ppt_h"/>
                                          </p:val>
                                        </p:tav>
                                      </p:tavLst>
                                    </p:anim>
                                    <p:animEffect transition="in" filter="fade">
                                      <p:cBhvr>
                                        <p:cTn id="3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8" grpId="0" animBg="1"/>
      <p:bldP spid="19" grpId="0" animBg="1"/>
      <p:bldP spid="2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2C5D"/>
        </a:solidFill>
        <a:effectLst/>
      </p:bgPr>
    </p:bg>
    <p:spTree>
      <p:nvGrpSpPr>
        <p:cNvPr id="1" name="">
          <a:extLst>
            <a:ext uri="{FF2B5EF4-FFF2-40B4-BE49-F238E27FC236}">
              <a16:creationId xmlns:a16="http://schemas.microsoft.com/office/drawing/2014/main" id="{8C417F1C-C4EB-C45E-604A-830CFD13D152}"/>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AC87B6DC-3AEC-7AD6-BBA7-E4093F86F984}"/>
              </a:ext>
            </a:extLst>
          </p:cNvPr>
          <p:cNvSpPr/>
          <p:nvPr/>
        </p:nvSpPr>
        <p:spPr>
          <a:xfrm>
            <a:off x="-237995" y="-200416"/>
            <a:ext cx="12688866" cy="7327726"/>
          </a:xfrm>
          <a:prstGeom prst="rect">
            <a:avLst/>
          </a:prstGeom>
          <a:gradFill>
            <a:gsLst>
              <a:gs pos="0">
                <a:srgbClr val="002C5D"/>
              </a:gs>
              <a:gs pos="100000">
                <a:schemeClr val="tx1"/>
              </a:gs>
            </a:gsLst>
            <a:path path="circle">
              <a:fillToRect l="50000" t="50000" r="50000" b="50000"/>
            </a:path>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descr="A red and black rectangle&#10;&#10;Description automatically generated">
            <a:extLst>
              <a:ext uri="{FF2B5EF4-FFF2-40B4-BE49-F238E27FC236}">
                <a16:creationId xmlns:a16="http://schemas.microsoft.com/office/drawing/2014/main" id="{03441949-0977-F1DB-B62A-95DE4E35D7D4}"/>
              </a:ext>
            </a:extLst>
          </p:cNvPr>
          <p:cNvPicPr>
            <a:picLocks noChangeAspect="1"/>
          </p:cNvPicPr>
          <p:nvPr/>
        </p:nvPicPr>
        <p:blipFill>
          <a:blip r:embed="rId2">
            <a:alphaModFix amt="50000"/>
            <a:extLst>
              <a:ext uri="{28A0092B-C50C-407E-A947-70E740481C1C}">
                <a14:useLocalDpi xmlns:a14="http://schemas.microsoft.com/office/drawing/2010/main" val="0"/>
              </a:ext>
            </a:extLst>
          </a:blip>
          <a:srcRect t="21986" b="29507"/>
          <a:stretch/>
        </p:blipFill>
        <p:spPr>
          <a:xfrm>
            <a:off x="-237995" y="1203628"/>
            <a:ext cx="12688866" cy="3461991"/>
          </a:xfrm>
          <a:prstGeom prst="rect">
            <a:avLst/>
          </a:prstGeom>
        </p:spPr>
      </p:pic>
      <p:grpSp>
        <p:nvGrpSpPr>
          <p:cNvPr id="52" name="Group 51">
            <a:extLst>
              <a:ext uri="{FF2B5EF4-FFF2-40B4-BE49-F238E27FC236}">
                <a16:creationId xmlns:a16="http://schemas.microsoft.com/office/drawing/2014/main" id="{CE9DDF14-6BE1-03F2-0F7D-6DB7266055E9}"/>
              </a:ext>
            </a:extLst>
          </p:cNvPr>
          <p:cNvGrpSpPr/>
          <p:nvPr/>
        </p:nvGrpSpPr>
        <p:grpSpPr>
          <a:xfrm>
            <a:off x="-134601" y="2399370"/>
            <a:ext cx="3411254" cy="1108539"/>
            <a:chOff x="985412" y="1131864"/>
            <a:chExt cx="3411254" cy="1108539"/>
          </a:xfrm>
        </p:grpSpPr>
        <p:sp>
          <p:nvSpPr>
            <p:cNvPr id="53" name="TextBox 52">
              <a:hlinkClick r:id="rId3" action="ppaction://hlinksldjump"/>
              <a:extLst>
                <a:ext uri="{FF2B5EF4-FFF2-40B4-BE49-F238E27FC236}">
                  <a16:creationId xmlns:a16="http://schemas.microsoft.com/office/drawing/2014/main" id="{423351FF-2EFB-654D-5347-E70BC0D272C9}"/>
                </a:ext>
              </a:extLst>
            </p:cNvPr>
            <p:cNvSpPr txBox="1"/>
            <p:nvPr/>
          </p:nvSpPr>
          <p:spPr>
            <a:xfrm>
              <a:off x="985412" y="1409406"/>
              <a:ext cx="3411254" cy="830997"/>
            </a:xfrm>
            <a:prstGeom prst="rect">
              <a:avLst/>
            </a:prstGeom>
            <a:noFill/>
          </p:spPr>
          <p:txBody>
            <a:bodyPr wrap="square" rtlCol="0">
              <a:spAutoFit/>
            </a:bodyPr>
            <a:lstStyle/>
            <a:p>
              <a:pPr algn="ctr"/>
              <a:r>
                <a:rPr lang="en-US" sz="2400" b="1" dirty="0">
                  <a:solidFill>
                    <a:schemeClr val="bg1"/>
                  </a:solidFill>
                  <a:latin typeface="Univers" panose="020B0503020202020204" pitchFamily="34" charset="0"/>
                </a:rPr>
                <a:t>Safe and</a:t>
              </a:r>
            </a:p>
            <a:p>
              <a:pPr algn="ctr"/>
              <a:r>
                <a:rPr lang="en-US" sz="2400" b="1" dirty="0">
                  <a:solidFill>
                    <a:schemeClr val="bg1"/>
                  </a:solidFill>
                  <a:latin typeface="Univers" panose="020B0503020202020204" pitchFamily="34" charset="0"/>
                </a:rPr>
                <a:t>High Quality</a:t>
              </a:r>
            </a:p>
          </p:txBody>
        </p:sp>
        <p:sp>
          <p:nvSpPr>
            <p:cNvPr id="54" name="Oval 53">
              <a:extLst>
                <a:ext uri="{FF2B5EF4-FFF2-40B4-BE49-F238E27FC236}">
                  <a16:creationId xmlns:a16="http://schemas.microsoft.com/office/drawing/2014/main" id="{605B207B-816B-9607-E0C8-D72C63D7AC79}"/>
                </a:ext>
              </a:extLst>
            </p:cNvPr>
            <p:cNvSpPr/>
            <p:nvPr/>
          </p:nvSpPr>
          <p:spPr>
            <a:xfrm>
              <a:off x="2548096" y="1131864"/>
              <a:ext cx="277542" cy="277542"/>
            </a:xfrm>
            <a:prstGeom prst="ellipse">
              <a:avLst/>
            </a:prstGeom>
            <a:solidFill>
              <a:srgbClr val="DD1E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grpSp>
      <p:grpSp>
        <p:nvGrpSpPr>
          <p:cNvPr id="55" name="Group 54">
            <a:extLst>
              <a:ext uri="{FF2B5EF4-FFF2-40B4-BE49-F238E27FC236}">
                <a16:creationId xmlns:a16="http://schemas.microsoft.com/office/drawing/2014/main" id="{631523EE-506F-DAD5-ADF5-7B4F7103A13D}"/>
              </a:ext>
            </a:extLst>
          </p:cNvPr>
          <p:cNvGrpSpPr/>
          <p:nvPr/>
        </p:nvGrpSpPr>
        <p:grpSpPr>
          <a:xfrm>
            <a:off x="4384080" y="2399370"/>
            <a:ext cx="3411254" cy="1108539"/>
            <a:chOff x="985412" y="1131864"/>
            <a:chExt cx="3411254" cy="1108539"/>
          </a:xfrm>
        </p:grpSpPr>
        <p:sp>
          <p:nvSpPr>
            <p:cNvPr id="56" name="TextBox 55">
              <a:hlinkClick r:id="rId3" action="ppaction://hlinksldjump"/>
              <a:extLst>
                <a:ext uri="{FF2B5EF4-FFF2-40B4-BE49-F238E27FC236}">
                  <a16:creationId xmlns:a16="http://schemas.microsoft.com/office/drawing/2014/main" id="{D6CE2C1A-FB77-C191-6080-5653928BAEDA}"/>
                </a:ext>
              </a:extLst>
            </p:cNvPr>
            <p:cNvSpPr txBox="1"/>
            <p:nvPr/>
          </p:nvSpPr>
          <p:spPr>
            <a:xfrm>
              <a:off x="985412" y="1409406"/>
              <a:ext cx="3411254" cy="830997"/>
            </a:xfrm>
            <a:prstGeom prst="rect">
              <a:avLst/>
            </a:prstGeom>
            <a:noFill/>
          </p:spPr>
          <p:txBody>
            <a:bodyPr wrap="square" rtlCol="0">
              <a:spAutoFit/>
            </a:bodyPr>
            <a:lstStyle/>
            <a:p>
              <a:pPr algn="ctr"/>
              <a:r>
                <a:rPr lang="en-US" sz="2400" b="1" dirty="0">
                  <a:solidFill>
                    <a:schemeClr val="bg1"/>
                  </a:solidFill>
                  <a:latin typeface="Univers" panose="020B0503020202020204" pitchFamily="34" charset="0"/>
                </a:rPr>
                <a:t>Sustainably</a:t>
              </a:r>
            </a:p>
            <a:p>
              <a:pPr algn="ctr"/>
              <a:r>
                <a:rPr lang="en-US" sz="2400" b="1" dirty="0">
                  <a:solidFill>
                    <a:schemeClr val="bg1"/>
                  </a:solidFill>
                  <a:latin typeface="Univers" panose="020B0503020202020204" pitchFamily="34" charset="0"/>
                </a:rPr>
                <a:t>Staffed</a:t>
              </a:r>
            </a:p>
          </p:txBody>
        </p:sp>
        <p:sp>
          <p:nvSpPr>
            <p:cNvPr id="57" name="Oval 56">
              <a:extLst>
                <a:ext uri="{FF2B5EF4-FFF2-40B4-BE49-F238E27FC236}">
                  <a16:creationId xmlns:a16="http://schemas.microsoft.com/office/drawing/2014/main" id="{D9D2A6EC-D8C4-93EE-9CA0-434F3E6D70D8}"/>
                </a:ext>
              </a:extLst>
            </p:cNvPr>
            <p:cNvSpPr/>
            <p:nvPr/>
          </p:nvSpPr>
          <p:spPr>
            <a:xfrm>
              <a:off x="2548096" y="1131864"/>
              <a:ext cx="277542" cy="277542"/>
            </a:xfrm>
            <a:prstGeom prst="ellipse">
              <a:avLst/>
            </a:prstGeom>
            <a:solidFill>
              <a:srgbClr val="DD1E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grpSp>
      <p:grpSp>
        <p:nvGrpSpPr>
          <p:cNvPr id="58" name="Group 57">
            <a:extLst>
              <a:ext uri="{FF2B5EF4-FFF2-40B4-BE49-F238E27FC236}">
                <a16:creationId xmlns:a16="http://schemas.microsoft.com/office/drawing/2014/main" id="{618466C3-CF85-458B-8D0D-69A0178D5AE8}"/>
              </a:ext>
            </a:extLst>
          </p:cNvPr>
          <p:cNvGrpSpPr/>
          <p:nvPr/>
        </p:nvGrpSpPr>
        <p:grpSpPr>
          <a:xfrm>
            <a:off x="8796706" y="2399370"/>
            <a:ext cx="3548110" cy="1108539"/>
            <a:chOff x="985412" y="1131864"/>
            <a:chExt cx="3411254" cy="1108539"/>
          </a:xfrm>
        </p:grpSpPr>
        <p:sp>
          <p:nvSpPr>
            <p:cNvPr id="59" name="TextBox 58">
              <a:hlinkClick r:id="rId3" action="ppaction://hlinksldjump"/>
              <a:extLst>
                <a:ext uri="{FF2B5EF4-FFF2-40B4-BE49-F238E27FC236}">
                  <a16:creationId xmlns:a16="http://schemas.microsoft.com/office/drawing/2014/main" id="{1BA32CF6-427D-3D74-C57C-75D2600D5C29}"/>
                </a:ext>
              </a:extLst>
            </p:cNvPr>
            <p:cNvSpPr txBox="1"/>
            <p:nvPr/>
          </p:nvSpPr>
          <p:spPr>
            <a:xfrm>
              <a:off x="985412" y="1409406"/>
              <a:ext cx="3411254" cy="830997"/>
            </a:xfrm>
            <a:prstGeom prst="rect">
              <a:avLst/>
            </a:prstGeom>
            <a:noFill/>
          </p:spPr>
          <p:txBody>
            <a:bodyPr wrap="square" rtlCol="0">
              <a:spAutoFit/>
            </a:bodyPr>
            <a:lstStyle/>
            <a:p>
              <a:pPr algn="ctr"/>
              <a:r>
                <a:rPr lang="en-US" sz="2400" b="1" dirty="0">
                  <a:solidFill>
                    <a:schemeClr val="bg1"/>
                  </a:solidFill>
                  <a:latin typeface="Univers" panose="020B0503020202020204" pitchFamily="34" charset="0"/>
                </a:rPr>
                <a:t>Economically</a:t>
              </a:r>
            </a:p>
            <a:p>
              <a:pPr algn="ctr"/>
              <a:r>
                <a:rPr lang="en-US" sz="2400" b="1" dirty="0">
                  <a:solidFill>
                    <a:schemeClr val="bg1"/>
                  </a:solidFill>
                  <a:latin typeface="Univers" panose="020B0503020202020204" pitchFamily="34" charset="0"/>
                </a:rPr>
                <a:t>Viable</a:t>
              </a:r>
            </a:p>
          </p:txBody>
        </p:sp>
        <p:sp>
          <p:nvSpPr>
            <p:cNvPr id="60" name="Oval 59">
              <a:extLst>
                <a:ext uri="{FF2B5EF4-FFF2-40B4-BE49-F238E27FC236}">
                  <a16:creationId xmlns:a16="http://schemas.microsoft.com/office/drawing/2014/main" id="{17D8509E-0699-FBD0-5050-44BE91C5442D}"/>
                </a:ext>
              </a:extLst>
            </p:cNvPr>
            <p:cNvSpPr/>
            <p:nvPr/>
          </p:nvSpPr>
          <p:spPr>
            <a:xfrm>
              <a:off x="2548096" y="1131864"/>
              <a:ext cx="277542" cy="277542"/>
            </a:xfrm>
            <a:prstGeom prst="ellipse">
              <a:avLst/>
            </a:prstGeom>
            <a:solidFill>
              <a:srgbClr val="DD1E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grpSp>
      <p:pic>
        <p:nvPicPr>
          <p:cNvPr id="3" name="Picture 2" descr="A black and white sign with white text&#10;&#10;Description automatically generated">
            <a:extLst>
              <a:ext uri="{FF2B5EF4-FFF2-40B4-BE49-F238E27FC236}">
                <a16:creationId xmlns:a16="http://schemas.microsoft.com/office/drawing/2014/main" id="{323196ED-EA72-1A15-6DB3-FAAF90BDA8A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70263" y="224982"/>
            <a:ext cx="2109220" cy="786386"/>
          </a:xfrm>
          <a:prstGeom prst="rect">
            <a:avLst/>
          </a:prstGeom>
        </p:spPr>
      </p:pic>
      <p:sp>
        <p:nvSpPr>
          <p:cNvPr id="18" name="Rectangle 17">
            <a:extLst>
              <a:ext uri="{FF2B5EF4-FFF2-40B4-BE49-F238E27FC236}">
                <a16:creationId xmlns:a16="http://schemas.microsoft.com/office/drawing/2014/main" id="{348685A4-AE5A-34BE-F34D-A5109DC231E7}"/>
              </a:ext>
            </a:extLst>
          </p:cNvPr>
          <p:cNvSpPr/>
          <p:nvPr/>
        </p:nvSpPr>
        <p:spPr>
          <a:xfrm>
            <a:off x="185508" y="3607314"/>
            <a:ext cx="2762691" cy="2046163"/>
          </a:xfrm>
          <a:prstGeom prst="rect">
            <a:avLst/>
          </a:prstGeom>
          <a:solidFill>
            <a:srgbClr val="6CB2E2"/>
          </a:solidFill>
          <a:ln>
            <a:noFill/>
          </a:ln>
        </p:spPr>
        <p:style>
          <a:lnRef idx="2">
            <a:schemeClr val="accent1">
              <a:shade val="15000"/>
            </a:schemeClr>
          </a:lnRef>
          <a:fillRef idx="1">
            <a:schemeClr val="accent1"/>
          </a:fillRef>
          <a:effectRef idx="0">
            <a:schemeClr val="accent1"/>
          </a:effectRef>
          <a:fontRef idx="minor">
            <a:schemeClr val="lt1"/>
          </a:fontRef>
        </p:style>
        <p:txBody>
          <a:bodyPr lIns="457200" tIns="457200" rIns="457200" bIns="457200" rtlCol="0" anchor="ctr"/>
          <a:lstStyle/>
          <a:p>
            <a:pPr algn="ctr"/>
            <a:r>
              <a:rPr lang="en-US" dirty="0">
                <a:solidFill>
                  <a:srgbClr val="001A36"/>
                </a:solidFill>
                <a:latin typeface="Univers" panose="020B0503020202020204" pitchFamily="34" charset="0"/>
                <a:ea typeface="Calibri" panose="020F0502020204030204" pitchFamily="34" charset="0"/>
              </a:rPr>
              <a:t>The health care ecosystem should be safe, high-quality, reliable and evidence based.</a:t>
            </a:r>
            <a:endParaRPr lang="en-US" dirty="0">
              <a:solidFill>
                <a:srgbClr val="001A36"/>
              </a:solidFill>
              <a:latin typeface="Univers" panose="020B0503020202020204" pitchFamily="34" charset="0"/>
            </a:endParaRPr>
          </a:p>
        </p:txBody>
      </p:sp>
      <p:sp>
        <p:nvSpPr>
          <p:cNvPr id="19" name="Rectangle 18">
            <a:extLst>
              <a:ext uri="{FF2B5EF4-FFF2-40B4-BE49-F238E27FC236}">
                <a16:creationId xmlns:a16="http://schemas.microsoft.com/office/drawing/2014/main" id="{D6C08BDA-0083-5FD4-6CCE-851EF8AF44FB}"/>
              </a:ext>
            </a:extLst>
          </p:cNvPr>
          <p:cNvSpPr/>
          <p:nvPr/>
        </p:nvSpPr>
        <p:spPr>
          <a:xfrm>
            <a:off x="4400811" y="3599686"/>
            <a:ext cx="3411254" cy="2046162"/>
          </a:xfrm>
          <a:prstGeom prst="rect">
            <a:avLst/>
          </a:prstGeom>
          <a:solidFill>
            <a:srgbClr val="6CB2E2"/>
          </a:solidFill>
          <a:ln>
            <a:noFill/>
          </a:ln>
        </p:spPr>
        <p:style>
          <a:lnRef idx="2">
            <a:schemeClr val="accent1">
              <a:shade val="15000"/>
            </a:schemeClr>
          </a:lnRef>
          <a:fillRef idx="1">
            <a:schemeClr val="accent1"/>
          </a:fillRef>
          <a:effectRef idx="0">
            <a:schemeClr val="accent1"/>
          </a:effectRef>
          <a:fontRef idx="minor">
            <a:schemeClr val="lt1"/>
          </a:fontRef>
        </p:style>
        <p:txBody>
          <a:bodyPr lIns="457200" tIns="457200" rIns="457200" bIns="457200" rtlCol="0" anchor="ctr"/>
          <a:lstStyle/>
          <a:p>
            <a:pPr algn="ctr"/>
            <a:r>
              <a:rPr lang="en-US" dirty="0">
                <a:solidFill>
                  <a:srgbClr val="001A36"/>
                </a:solidFill>
                <a:latin typeface="Univers" panose="020B0503020202020204" pitchFamily="34" charset="0"/>
                <a:ea typeface="Calibri" panose="020F0502020204030204" pitchFamily="34" charset="0"/>
              </a:rPr>
              <a:t>The health care ecosystem should be appropriately staffed, with a ready workforce and safe workplaces.</a:t>
            </a:r>
            <a:endParaRPr lang="en-US" dirty="0">
              <a:solidFill>
                <a:srgbClr val="001A36"/>
              </a:solidFill>
              <a:latin typeface="Univers" panose="020B0503020202020204" pitchFamily="34" charset="0"/>
            </a:endParaRPr>
          </a:p>
        </p:txBody>
      </p:sp>
      <p:sp>
        <p:nvSpPr>
          <p:cNvPr id="20" name="Rectangle 19">
            <a:extLst>
              <a:ext uri="{FF2B5EF4-FFF2-40B4-BE49-F238E27FC236}">
                <a16:creationId xmlns:a16="http://schemas.microsoft.com/office/drawing/2014/main" id="{EE675E43-47D9-F657-874F-8E2799B371AF}"/>
              </a:ext>
            </a:extLst>
          </p:cNvPr>
          <p:cNvSpPr/>
          <p:nvPr/>
        </p:nvSpPr>
        <p:spPr>
          <a:xfrm>
            <a:off x="9135031" y="3571523"/>
            <a:ext cx="2871461" cy="2081953"/>
          </a:xfrm>
          <a:prstGeom prst="rect">
            <a:avLst/>
          </a:prstGeom>
          <a:solidFill>
            <a:srgbClr val="6CB2E2"/>
          </a:solidFill>
          <a:ln>
            <a:noFill/>
          </a:ln>
        </p:spPr>
        <p:style>
          <a:lnRef idx="2">
            <a:schemeClr val="accent1">
              <a:shade val="15000"/>
            </a:schemeClr>
          </a:lnRef>
          <a:fillRef idx="1">
            <a:schemeClr val="accent1"/>
          </a:fillRef>
          <a:effectRef idx="0">
            <a:schemeClr val="accent1"/>
          </a:effectRef>
          <a:fontRef idx="minor">
            <a:schemeClr val="lt1"/>
          </a:fontRef>
        </p:style>
        <p:txBody>
          <a:bodyPr lIns="457200" tIns="457200" rIns="457200" bIns="457200" rtlCol="0" anchor="ctr"/>
          <a:lstStyle/>
          <a:p>
            <a:pPr algn="ctr"/>
            <a:r>
              <a:rPr lang="en-US" dirty="0">
                <a:solidFill>
                  <a:srgbClr val="001A36"/>
                </a:solidFill>
                <a:latin typeface="Univers" panose="020B0503020202020204" pitchFamily="34" charset="0"/>
                <a:ea typeface="Calibri" panose="020F0502020204030204" pitchFamily="34" charset="0"/>
              </a:rPr>
              <a:t>The health care ecosystem should be economically viable and appropriately resourced.</a:t>
            </a:r>
            <a:endParaRPr lang="en-US" dirty="0">
              <a:solidFill>
                <a:srgbClr val="001A36"/>
              </a:solidFill>
              <a:latin typeface="Univers" panose="020B0503020202020204" pitchFamily="34" charset="0"/>
            </a:endParaRPr>
          </a:p>
        </p:txBody>
      </p:sp>
      <p:grpSp>
        <p:nvGrpSpPr>
          <p:cNvPr id="2" name="Group 1">
            <a:extLst>
              <a:ext uri="{FF2B5EF4-FFF2-40B4-BE49-F238E27FC236}">
                <a16:creationId xmlns:a16="http://schemas.microsoft.com/office/drawing/2014/main" id="{CC366124-8D4F-30F7-AFC9-101969EA9D3A}"/>
              </a:ext>
            </a:extLst>
          </p:cNvPr>
          <p:cNvGrpSpPr/>
          <p:nvPr/>
        </p:nvGrpSpPr>
        <p:grpSpPr>
          <a:xfrm>
            <a:off x="108847" y="6172635"/>
            <a:ext cx="1325177" cy="585850"/>
            <a:chOff x="108847" y="6172635"/>
            <a:chExt cx="1325177" cy="585850"/>
          </a:xfrm>
        </p:grpSpPr>
        <p:sp>
          <p:nvSpPr>
            <p:cNvPr id="4" name="Arrow: Left 3">
              <a:extLst>
                <a:ext uri="{FF2B5EF4-FFF2-40B4-BE49-F238E27FC236}">
                  <a16:creationId xmlns:a16="http://schemas.microsoft.com/office/drawing/2014/main" id="{5D6C24DC-1E08-AA24-3D26-0BC7383480AA}"/>
                </a:ext>
              </a:extLst>
            </p:cNvPr>
            <p:cNvSpPr/>
            <p:nvPr/>
          </p:nvSpPr>
          <p:spPr>
            <a:xfrm>
              <a:off x="108847" y="6181465"/>
              <a:ext cx="1184752" cy="577020"/>
            </a:xfrm>
            <a:prstGeom prst="leftArrow">
              <a:avLst/>
            </a:prstGeom>
            <a:solidFill>
              <a:srgbClr val="002C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C50AD8B3-3D86-433A-3142-6FA733F17B96}"/>
                </a:ext>
              </a:extLst>
            </p:cNvPr>
            <p:cNvSpPr txBox="1"/>
            <p:nvPr/>
          </p:nvSpPr>
          <p:spPr>
            <a:xfrm>
              <a:off x="366785" y="6300698"/>
              <a:ext cx="1067239" cy="338554"/>
            </a:xfrm>
            <a:prstGeom prst="rect">
              <a:avLst/>
            </a:prstGeom>
            <a:noFill/>
          </p:spPr>
          <p:txBody>
            <a:bodyPr wrap="square" rtlCol="0">
              <a:spAutoFit/>
            </a:bodyPr>
            <a:lstStyle/>
            <a:p>
              <a:r>
                <a:rPr lang="en-US" sz="1600" spc="-50" dirty="0">
                  <a:solidFill>
                    <a:schemeClr val="bg1"/>
                  </a:solidFill>
                  <a:latin typeface="Univers" panose="020B0503020202020204" pitchFamily="34" charset="0"/>
                </a:rPr>
                <a:t>Go Back</a:t>
              </a:r>
            </a:p>
          </p:txBody>
        </p:sp>
        <p:sp>
          <p:nvSpPr>
            <p:cNvPr id="6" name="Arrow: Left 5">
              <a:hlinkClick r:id="rId5" action="ppaction://hlinksldjump"/>
              <a:extLst>
                <a:ext uri="{FF2B5EF4-FFF2-40B4-BE49-F238E27FC236}">
                  <a16:creationId xmlns:a16="http://schemas.microsoft.com/office/drawing/2014/main" id="{F4759378-BC5E-FCEC-55E5-55E327E29CC4}"/>
                </a:ext>
              </a:extLst>
            </p:cNvPr>
            <p:cNvSpPr/>
            <p:nvPr/>
          </p:nvSpPr>
          <p:spPr>
            <a:xfrm>
              <a:off x="108847" y="6172635"/>
              <a:ext cx="1184752" cy="577020"/>
            </a:xfrm>
            <a:prstGeom prst="left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 name="TextBox 6">
            <a:extLst>
              <a:ext uri="{FF2B5EF4-FFF2-40B4-BE49-F238E27FC236}">
                <a16:creationId xmlns:a16="http://schemas.microsoft.com/office/drawing/2014/main" id="{0E796C89-F51F-ADCD-03A2-D63D1DF5DE04}"/>
              </a:ext>
            </a:extLst>
          </p:cNvPr>
          <p:cNvSpPr txBox="1"/>
          <p:nvPr/>
        </p:nvSpPr>
        <p:spPr>
          <a:xfrm>
            <a:off x="1081664" y="576156"/>
            <a:ext cx="10046368" cy="769441"/>
          </a:xfrm>
          <a:prstGeom prst="rect">
            <a:avLst/>
          </a:prstGeom>
          <a:noFill/>
        </p:spPr>
        <p:txBody>
          <a:bodyPr wrap="square" rtlCol="0">
            <a:spAutoFit/>
          </a:bodyPr>
          <a:lstStyle/>
          <a:p>
            <a:pPr algn="ctr"/>
            <a:r>
              <a:rPr lang="en-US" sz="4400" b="1" dirty="0">
                <a:solidFill>
                  <a:srgbClr val="6CB2E2"/>
                </a:solidFill>
                <a:latin typeface="Univers" panose="020B0503020202020204" pitchFamily="34" charset="0"/>
              </a:rPr>
              <a:t>Strategic Principles</a:t>
            </a:r>
          </a:p>
        </p:txBody>
      </p:sp>
    </p:spTree>
    <p:extLst>
      <p:ext uri="{BB962C8B-B14F-4D97-AF65-F5344CB8AC3E}">
        <p14:creationId xmlns:p14="http://schemas.microsoft.com/office/powerpoint/2010/main" val="417359715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 calcmode="lin" valueType="num">
                                      <p:cBhvr>
                                        <p:cTn id="7" dur="500" fill="hold"/>
                                        <p:tgtEl>
                                          <p:spTgt spid="52"/>
                                        </p:tgtEl>
                                        <p:attrNameLst>
                                          <p:attrName>ppt_w</p:attrName>
                                        </p:attrNameLst>
                                      </p:cBhvr>
                                      <p:tavLst>
                                        <p:tav tm="0">
                                          <p:val>
                                            <p:fltVal val="0"/>
                                          </p:val>
                                        </p:tav>
                                        <p:tav tm="100000">
                                          <p:val>
                                            <p:strVal val="#ppt_w"/>
                                          </p:val>
                                        </p:tav>
                                      </p:tavLst>
                                    </p:anim>
                                    <p:anim calcmode="lin" valueType="num">
                                      <p:cBhvr>
                                        <p:cTn id="8" dur="500" fill="hold"/>
                                        <p:tgtEl>
                                          <p:spTgt spid="52"/>
                                        </p:tgtEl>
                                        <p:attrNameLst>
                                          <p:attrName>ppt_h</p:attrName>
                                        </p:attrNameLst>
                                      </p:cBhvr>
                                      <p:tavLst>
                                        <p:tav tm="0">
                                          <p:val>
                                            <p:fltVal val="0"/>
                                          </p:val>
                                        </p:tav>
                                        <p:tav tm="100000">
                                          <p:val>
                                            <p:strVal val="#ppt_h"/>
                                          </p:val>
                                        </p:tav>
                                      </p:tavLst>
                                    </p:anim>
                                    <p:animEffect transition="in" filter="fade">
                                      <p:cBhvr>
                                        <p:cTn id="9" dur="500"/>
                                        <p:tgtEl>
                                          <p:spTgt spid="52"/>
                                        </p:tgtEl>
                                      </p:cBhvr>
                                    </p:animEffect>
                                  </p:childTnLst>
                                </p:cTn>
                              </p:par>
                              <p:par>
                                <p:cTn id="10" presetID="53" presetClass="entr" presetSubtype="16" fill="hold" nodeType="withEffect">
                                  <p:stCondLst>
                                    <p:cond delay="0"/>
                                  </p:stCondLst>
                                  <p:childTnLst>
                                    <p:set>
                                      <p:cBhvr>
                                        <p:cTn id="11" dur="1" fill="hold">
                                          <p:stCondLst>
                                            <p:cond delay="0"/>
                                          </p:stCondLst>
                                        </p:cTn>
                                        <p:tgtEl>
                                          <p:spTgt spid="55"/>
                                        </p:tgtEl>
                                        <p:attrNameLst>
                                          <p:attrName>style.visibility</p:attrName>
                                        </p:attrNameLst>
                                      </p:cBhvr>
                                      <p:to>
                                        <p:strVal val="visible"/>
                                      </p:to>
                                    </p:set>
                                    <p:anim calcmode="lin" valueType="num">
                                      <p:cBhvr>
                                        <p:cTn id="12" dur="500" fill="hold"/>
                                        <p:tgtEl>
                                          <p:spTgt spid="55"/>
                                        </p:tgtEl>
                                        <p:attrNameLst>
                                          <p:attrName>ppt_w</p:attrName>
                                        </p:attrNameLst>
                                      </p:cBhvr>
                                      <p:tavLst>
                                        <p:tav tm="0">
                                          <p:val>
                                            <p:fltVal val="0"/>
                                          </p:val>
                                        </p:tav>
                                        <p:tav tm="100000">
                                          <p:val>
                                            <p:strVal val="#ppt_w"/>
                                          </p:val>
                                        </p:tav>
                                      </p:tavLst>
                                    </p:anim>
                                    <p:anim calcmode="lin" valueType="num">
                                      <p:cBhvr>
                                        <p:cTn id="13" dur="500" fill="hold"/>
                                        <p:tgtEl>
                                          <p:spTgt spid="55"/>
                                        </p:tgtEl>
                                        <p:attrNameLst>
                                          <p:attrName>ppt_h</p:attrName>
                                        </p:attrNameLst>
                                      </p:cBhvr>
                                      <p:tavLst>
                                        <p:tav tm="0">
                                          <p:val>
                                            <p:fltVal val="0"/>
                                          </p:val>
                                        </p:tav>
                                        <p:tav tm="100000">
                                          <p:val>
                                            <p:strVal val="#ppt_h"/>
                                          </p:val>
                                        </p:tav>
                                      </p:tavLst>
                                    </p:anim>
                                    <p:animEffect transition="in" filter="fade">
                                      <p:cBhvr>
                                        <p:cTn id="14" dur="500"/>
                                        <p:tgtEl>
                                          <p:spTgt spid="55"/>
                                        </p:tgtEl>
                                      </p:cBhvr>
                                    </p:animEffect>
                                  </p:childTnLst>
                                </p:cTn>
                              </p:par>
                              <p:par>
                                <p:cTn id="15" presetID="53" presetClass="entr" presetSubtype="16" fill="hold" nodeType="withEffect">
                                  <p:stCondLst>
                                    <p:cond delay="0"/>
                                  </p:stCondLst>
                                  <p:childTnLst>
                                    <p:set>
                                      <p:cBhvr>
                                        <p:cTn id="16" dur="1" fill="hold">
                                          <p:stCondLst>
                                            <p:cond delay="0"/>
                                          </p:stCondLst>
                                        </p:cTn>
                                        <p:tgtEl>
                                          <p:spTgt spid="58"/>
                                        </p:tgtEl>
                                        <p:attrNameLst>
                                          <p:attrName>style.visibility</p:attrName>
                                        </p:attrNameLst>
                                      </p:cBhvr>
                                      <p:to>
                                        <p:strVal val="visible"/>
                                      </p:to>
                                    </p:set>
                                    <p:anim calcmode="lin" valueType="num">
                                      <p:cBhvr>
                                        <p:cTn id="17" dur="500" fill="hold"/>
                                        <p:tgtEl>
                                          <p:spTgt spid="58"/>
                                        </p:tgtEl>
                                        <p:attrNameLst>
                                          <p:attrName>ppt_w</p:attrName>
                                        </p:attrNameLst>
                                      </p:cBhvr>
                                      <p:tavLst>
                                        <p:tav tm="0">
                                          <p:val>
                                            <p:fltVal val="0"/>
                                          </p:val>
                                        </p:tav>
                                        <p:tav tm="100000">
                                          <p:val>
                                            <p:strVal val="#ppt_w"/>
                                          </p:val>
                                        </p:tav>
                                      </p:tavLst>
                                    </p:anim>
                                    <p:anim calcmode="lin" valueType="num">
                                      <p:cBhvr>
                                        <p:cTn id="18" dur="500" fill="hold"/>
                                        <p:tgtEl>
                                          <p:spTgt spid="58"/>
                                        </p:tgtEl>
                                        <p:attrNameLst>
                                          <p:attrName>ppt_h</p:attrName>
                                        </p:attrNameLst>
                                      </p:cBhvr>
                                      <p:tavLst>
                                        <p:tav tm="0">
                                          <p:val>
                                            <p:fltVal val="0"/>
                                          </p:val>
                                        </p:tav>
                                        <p:tav tm="100000">
                                          <p:val>
                                            <p:strVal val="#ppt_h"/>
                                          </p:val>
                                        </p:tav>
                                      </p:tavLst>
                                    </p:anim>
                                    <p:animEffect transition="in" filter="fade">
                                      <p:cBhvr>
                                        <p:cTn id="19" dur="500"/>
                                        <p:tgtEl>
                                          <p:spTgt spid="58"/>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18"/>
                                        </p:tgtEl>
                                        <p:attrNameLst>
                                          <p:attrName>style.visibility</p:attrName>
                                        </p:attrNameLst>
                                      </p:cBhvr>
                                      <p:to>
                                        <p:strVal val="visible"/>
                                      </p:to>
                                    </p:set>
                                    <p:anim calcmode="lin" valueType="num">
                                      <p:cBhvr>
                                        <p:cTn id="22" dur="500" fill="hold"/>
                                        <p:tgtEl>
                                          <p:spTgt spid="18"/>
                                        </p:tgtEl>
                                        <p:attrNameLst>
                                          <p:attrName>ppt_w</p:attrName>
                                        </p:attrNameLst>
                                      </p:cBhvr>
                                      <p:tavLst>
                                        <p:tav tm="0">
                                          <p:val>
                                            <p:fltVal val="0"/>
                                          </p:val>
                                        </p:tav>
                                        <p:tav tm="100000">
                                          <p:val>
                                            <p:strVal val="#ppt_w"/>
                                          </p:val>
                                        </p:tav>
                                      </p:tavLst>
                                    </p:anim>
                                    <p:anim calcmode="lin" valueType="num">
                                      <p:cBhvr>
                                        <p:cTn id="23" dur="500" fill="hold"/>
                                        <p:tgtEl>
                                          <p:spTgt spid="18"/>
                                        </p:tgtEl>
                                        <p:attrNameLst>
                                          <p:attrName>ppt_h</p:attrName>
                                        </p:attrNameLst>
                                      </p:cBhvr>
                                      <p:tavLst>
                                        <p:tav tm="0">
                                          <p:val>
                                            <p:fltVal val="0"/>
                                          </p:val>
                                        </p:tav>
                                        <p:tav tm="100000">
                                          <p:val>
                                            <p:strVal val="#ppt_h"/>
                                          </p:val>
                                        </p:tav>
                                      </p:tavLst>
                                    </p:anim>
                                    <p:animEffect transition="in" filter="fade">
                                      <p:cBhvr>
                                        <p:cTn id="24" dur="500"/>
                                        <p:tgtEl>
                                          <p:spTgt spid="18"/>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19"/>
                                        </p:tgtEl>
                                        <p:attrNameLst>
                                          <p:attrName>style.visibility</p:attrName>
                                        </p:attrNameLst>
                                      </p:cBhvr>
                                      <p:to>
                                        <p:strVal val="visible"/>
                                      </p:to>
                                    </p:set>
                                    <p:anim calcmode="lin" valueType="num">
                                      <p:cBhvr>
                                        <p:cTn id="27" dur="500" fill="hold"/>
                                        <p:tgtEl>
                                          <p:spTgt spid="19"/>
                                        </p:tgtEl>
                                        <p:attrNameLst>
                                          <p:attrName>ppt_w</p:attrName>
                                        </p:attrNameLst>
                                      </p:cBhvr>
                                      <p:tavLst>
                                        <p:tav tm="0">
                                          <p:val>
                                            <p:fltVal val="0"/>
                                          </p:val>
                                        </p:tav>
                                        <p:tav tm="100000">
                                          <p:val>
                                            <p:strVal val="#ppt_w"/>
                                          </p:val>
                                        </p:tav>
                                      </p:tavLst>
                                    </p:anim>
                                    <p:anim calcmode="lin" valueType="num">
                                      <p:cBhvr>
                                        <p:cTn id="28" dur="500" fill="hold"/>
                                        <p:tgtEl>
                                          <p:spTgt spid="19"/>
                                        </p:tgtEl>
                                        <p:attrNameLst>
                                          <p:attrName>ppt_h</p:attrName>
                                        </p:attrNameLst>
                                      </p:cBhvr>
                                      <p:tavLst>
                                        <p:tav tm="0">
                                          <p:val>
                                            <p:fltVal val="0"/>
                                          </p:val>
                                        </p:tav>
                                        <p:tav tm="100000">
                                          <p:val>
                                            <p:strVal val="#ppt_h"/>
                                          </p:val>
                                        </p:tav>
                                      </p:tavLst>
                                    </p:anim>
                                    <p:animEffect transition="in" filter="fade">
                                      <p:cBhvr>
                                        <p:cTn id="29" dur="500"/>
                                        <p:tgtEl>
                                          <p:spTgt spid="19"/>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20"/>
                                        </p:tgtEl>
                                        <p:attrNameLst>
                                          <p:attrName>style.visibility</p:attrName>
                                        </p:attrNameLst>
                                      </p:cBhvr>
                                      <p:to>
                                        <p:strVal val="visible"/>
                                      </p:to>
                                    </p:set>
                                    <p:anim calcmode="lin" valueType="num">
                                      <p:cBhvr>
                                        <p:cTn id="32" dur="500" fill="hold"/>
                                        <p:tgtEl>
                                          <p:spTgt spid="20"/>
                                        </p:tgtEl>
                                        <p:attrNameLst>
                                          <p:attrName>ppt_w</p:attrName>
                                        </p:attrNameLst>
                                      </p:cBhvr>
                                      <p:tavLst>
                                        <p:tav tm="0">
                                          <p:val>
                                            <p:fltVal val="0"/>
                                          </p:val>
                                        </p:tav>
                                        <p:tav tm="100000">
                                          <p:val>
                                            <p:strVal val="#ppt_w"/>
                                          </p:val>
                                        </p:tav>
                                      </p:tavLst>
                                    </p:anim>
                                    <p:anim calcmode="lin" valueType="num">
                                      <p:cBhvr>
                                        <p:cTn id="33" dur="500" fill="hold"/>
                                        <p:tgtEl>
                                          <p:spTgt spid="20"/>
                                        </p:tgtEl>
                                        <p:attrNameLst>
                                          <p:attrName>ppt_h</p:attrName>
                                        </p:attrNameLst>
                                      </p:cBhvr>
                                      <p:tavLst>
                                        <p:tav tm="0">
                                          <p:val>
                                            <p:fltVal val="0"/>
                                          </p:val>
                                        </p:tav>
                                        <p:tav tm="100000">
                                          <p:val>
                                            <p:strVal val="#ppt_h"/>
                                          </p:val>
                                        </p:tav>
                                      </p:tavLst>
                                    </p:anim>
                                    <p:animEffect transition="in" filter="fade">
                                      <p:cBhvr>
                                        <p:cTn id="34"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02C5D"/>
        </a:solidFill>
        <a:effectLst/>
      </p:bgPr>
    </p:bg>
    <p:spTree>
      <p:nvGrpSpPr>
        <p:cNvPr id="1" name="">
          <a:extLst>
            <a:ext uri="{FF2B5EF4-FFF2-40B4-BE49-F238E27FC236}">
              <a16:creationId xmlns:a16="http://schemas.microsoft.com/office/drawing/2014/main" id="{E17FD97A-FF55-5288-B311-3C2DA865AA24}"/>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322B2CFF-6331-5F0D-D068-CABE4AE9721B}"/>
              </a:ext>
            </a:extLst>
          </p:cNvPr>
          <p:cNvSpPr/>
          <p:nvPr/>
        </p:nvSpPr>
        <p:spPr>
          <a:xfrm>
            <a:off x="-237995" y="-200416"/>
            <a:ext cx="12688866" cy="7327726"/>
          </a:xfrm>
          <a:prstGeom prst="rect">
            <a:avLst/>
          </a:prstGeom>
          <a:gradFill>
            <a:gsLst>
              <a:gs pos="0">
                <a:srgbClr val="002C5D"/>
              </a:gs>
              <a:gs pos="100000">
                <a:schemeClr val="tx1"/>
              </a:gs>
            </a:gsLst>
            <a:path path="circle">
              <a:fillToRect l="50000" t="50000" r="50000" b="50000"/>
            </a:path>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descr="A red and black rectangle&#10;&#10;Description automatically generated">
            <a:extLst>
              <a:ext uri="{FF2B5EF4-FFF2-40B4-BE49-F238E27FC236}">
                <a16:creationId xmlns:a16="http://schemas.microsoft.com/office/drawing/2014/main" id="{42DADD53-B37F-34D0-FF59-2103A2544A17}"/>
              </a:ext>
            </a:extLst>
          </p:cNvPr>
          <p:cNvPicPr>
            <a:picLocks noChangeAspect="1"/>
          </p:cNvPicPr>
          <p:nvPr/>
        </p:nvPicPr>
        <p:blipFill>
          <a:blip r:embed="rId2">
            <a:alphaModFix amt="50000"/>
            <a:extLst>
              <a:ext uri="{28A0092B-C50C-407E-A947-70E740481C1C}">
                <a14:useLocalDpi xmlns:a14="http://schemas.microsoft.com/office/drawing/2010/main" val="0"/>
              </a:ext>
            </a:extLst>
          </a:blip>
          <a:srcRect t="21986" b="29507"/>
          <a:stretch/>
        </p:blipFill>
        <p:spPr>
          <a:xfrm>
            <a:off x="-237995" y="1203628"/>
            <a:ext cx="12688866" cy="3461991"/>
          </a:xfrm>
          <a:prstGeom prst="rect">
            <a:avLst/>
          </a:prstGeom>
        </p:spPr>
      </p:pic>
      <p:grpSp>
        <p:nvGrpSpPr>
          <p:cNvPr id="52" name="Group 51">
            <a:extLst>
              <a:ext uri="{FF2B5EF4-FFF2-40B4-BE49-F238E27FC236}">
                <a16:creationId xmlns:a16="http://schemas.microsoft.com/office/drawing/2014/main" id="{88C14E06-6941-E746-F32E-EBEBA47061C1}"/>
              </a:ext>
            </a:extLst>
          </p:cNvPr>
          <p:cNvGrpSpPr/>
          <p:nvPr/>
        </p:nvGrpSpPr>
        <p:grpSpPr>
          <a:xfrm>
            <a:off x="-134601" y="2607574"/>
            <a:ext cx="3411254" cy="739207"/>
            <a:chOff x="985412" y="1131864"/>
            <a:chExt cx="3411254" cy="739207"/>
          </a:xfrm>
        </p:grpSpPr>
        <p:sp>
          <p:nvSpPr>
            <p:cNvPr id="53" name="TextBox 52">
              <a:hlinkClick r:id="rId3" action="ppaction://hlinksldjump"/>
              <a:extLst>
                <a:ext uri="{FF2B5EF4-FFF2-40B4-BE49-F238E27FC236}">
                  <a16:creationId xmlns:a16="http://schemas.microsoft.com/office/drawing/2014/main" id="{0FF6FCF9-0B6C-49AA-D0BD-B9237315B0ED}"/>
                </a:ext>
              </a:extLst>
            </p:cNvPr>
            <p:cNvSpPr txBox="1"/>
            <p:nvPr/>
          </p:nvSpPr>
          <p:spPr>
            <a:xfrm>
              <a:off x="985412" y="1409406"/>
              <a:ext cx="3411254" cy="461665"/>
            </a:xfrm>
            <a:prstGeom prst="rect">
              <a:avLst/>
            </a:prstGeom>
            <a:noFill/>
          </p:spPr>
          <p:txBody>
            <a:bodyPr wrap="square" rtlCol="0">
              <a:spAutoFit/>
            </a:bodyPr>
            <a:lstStyle/>
            <a:p>
              <a:pPr algn="ctr"/>
              <a:r>
                <a:rPr lang="en-US" sz="2400" b="1" dirty="0">
                  <a:solidFill>
                    <a:schemeClr val="bg1"/>
                  </a:solidFill>
                  <a:latin typeface="Univers" panose="020B0503020202020204" pitchFamily="34" charset="0"/>
                </a:rPr>
                <a:t>Innovative</a:t>
              </a:r>
            </a:p>
          </p:txBody>
        </p:sp>
        <p:sp>
          <p:nvSpPr>
            <p:cNvPr id="54" name="Oval 53">
              <a:extLst>
                <a:ext uri="{FF2B5EF4-FFF2-40B4-BE49-F238E27FC236}">
                  <a16:creationId xmlns:a16="http://schemas.microsoft.com/office/drawing/2014/main" id="{9E646E9D-1768-A5AC-4605-BC4A2AF21EEE}"/>
                </a:ext>
              </a:extLst>
            </p:cNvPr>
            <p:cNvSpPr/>
            <p:nvPr/>
          </p:nvSpPr>
          <p:spPr>
            <a:xfrm>
              <a:off x="2548096" y="1131864"/>
              <a:ext cx="277542" cy="277542"/>
            </a:xfrm>
            <a:prstGeom prst="ellipse">
              <a:avLst/>
            </a:prstGeom>
            <a:solidFill>
              <a:srgbClr val="DD1E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grpSp>
      <p:grpSp>
        <p:nvGrpSpPr>
          <p:cNvPr id="55" name="Group 54">
            <a:extLst>
              <a:ext uri="{FF2B5EF4-FFF2-40B4-BE49-F238E27FC236}">
                <a16:creationId xmlns:a16="http://schemas.microsoft.com/office/drawing/2014/main" id="{06EF9706-CA13-32B8-CA70-AE463230C0BE}"/>
              </a:ext>
            </a:extLst>
          </p:cNvPr>
          <p:cNvGrpSpPr/>
          <p:nvPr/>
        </p:nvGrpSpPr>
        <p:grpSpPr>
          <a:xfrm>
            <a:off x="4384080" y="2607574"/>
            <a:ext cx="3411254" cy="739207"/>
            <a:chOff x="985412" y="1131864"/>
            <a:chExt cx="3411254" cy="739207"/>
          </a:xfrm>
        </p:grpSpPr>
        <p:sp>
          <p:nvSpPr>
            <p:cNvPr id="56" name="TextBox 55">
              <a:hlinkClick r:id="rId3" action="ppaction://hlinksldjump"/>
              <a:extLst>
                <a:ext uri="{FF2B5EF4-FFF2-40B4-BE49-F238E27FC236}">
                  <a16:creationId xmlns:a16="http://schemas.microsoft.com/office/drawing/2014/main" id="{00108AA1-95F1-9D4D-407A-2F31098E3109}"/>
                </a:ext>
              </a:extLst>
            </p:cNvPr>
            <p:cNvSpPr txBox="1"/>
            <p:nvPr/>
          </p:nvSpPr>
          <p:spPr>
            <a:xfrm>
              <a:off x="985412" y="1409406"/>
              <a:ext cx="3411254" cy="461665"/>
            </a:xfrm>
            <a:prstGeom prst="rect">
              <a:avLst/>
            </a:prstGeom>
            <a:noFill/>
          </p:spPr>
          <p:txBody>
            <a:bodyPr wrap="square" rtlCol="0">
              <a:spAutoFit/>
            </a:bodyPr>
            <a:lstStyle/>
            <a:p>
              <a:pPr algn="ctr"/>
              <a:r>
                <a:rPr lang="en-US" sz="2400" b="1" dirty="0">
                  <a:solidFill>
                    <a:schemeClr val="bg1"/>
                  </a:solidFill>
                  <a:latin typeface="Univers" panose="020B0503020202020204" pitchFamily="34" charset="0"/>
                </a:rPr>
                <a:t>Coordinated</a:t>
              </a:r>
            </a:p>
          </p:txBody>
        </p:sp>
        <p:sp>
          <p:nvSpPr>
            <p:cNvPr id="57" name="Oval 56">
              <a:extLst>
                <a:ext uri="{FF2B5EF4-FFF2-40B4-BE49-F238E27FC236}">
                  <a16:creationId xmlns:a16="http://schemas.microsoft.com/office/drawing/2014/main" id="{EAE82C0C-A2FA-87C6-8098-307B1500C28D}"/>
                </a:ext>
              </a:extLst>
            </p:cNvPr>
            <p:cNvSpPr/>
            <p:nvPr/>
          </p:nvSpPr>
          <p:spPr>
            <a:xfrm>
              <a:off x="2548096" y="1131864"/>
              <a:ext cx="277542" cy="277542"/>
            </a:xfrm>
            <a:prstGeom prst="ellipse">
              <a:avLst/>
            </a:prstGeom>
            <a:solidFill>
              <a:srgbClr val="DD1E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grpSp>
      <p:grpSp>
        <p:nvGrpSpPr>
          <p:cNvPr id="58" name="Group 57">
            <a:extLst>
              <a:ext uri="{FF2B5EF4-FFF2-40B4-BE49-F238E27FC236}">
                <a16:creationId xmlns:a16="http://schemas.microsoft.com/office/drawing/2014/main" id="{6DBE0B77-4EF5-285B-2AE3-4F69BB275426}"/>
              </a:ext>
            </a:extLst>
          </p:cNvPr>
          <p:cNvGrpSpPr/>
          <p:nvPr/>
        </p:nvGrpSpPr>
        <p:grpSpPr>
          <a:xfrm>
            <a:off x="8894417" y="2607574"/>
            <a:ext cx="3548110" cy="739207"/>
            <a:chOff x="985412" y="1131864"/>
            <a:chExt cx="3411254" cy="739207"/>
          </a:xfrm>
        </p:grpSpPr>
        <p:sp>
          <p:nvSpPr>
            <p:cNvPr id="59" name="TextBox 58">
              <a:hlinkClick r:id="rId3" action="ppaction://hlinksldjump"/>
              <a:extLst>
                <a:ext uri="{FF2B5EF4-FFF2-40B4-BE49-F238E27FC236}">
                  <a16:creationId xmlns:a16="http://schemas.microsoft.com/office/drawing/2014/main" id="{393146C3-49B7-D122-8183-ACB51D8F2744}"/>
                </a:ext>
              </a:extLst>
            </p:cNvPr>
            <p:cNvSpPr txBox="1"/>
            <p:nvPr/>
          </p:nvSpPr>
          <p:spPr>
            <a:xfrm>
              <a:off x="985412" y="1409406"/>
              <a:ext cx="3411254" cy="461665"/>
            </a:xfrm>
            <a:prstGeom prst="rect">
              <a:avLst/>
            </a:prstGeom>
            <a:noFill/>
          </p:spPr>
          <p:txBody>
            <a:bodyPr wrap="square" rtlCol="0">
              <a:spAutoFit/>
            </a:bodyPr>
            <a:lstStyle/>
            <a:p>
              <a:pPr algn="ctr"/>
              <a:r>
                <a:rPr lang="en-US" sz="2400" b="1" dirty="0">
                  <a:solidFill>
                    <a:schemeClr val="bg1"/>
                  </a:solidFill>
                  <a:latin typeface="Univers" panose="020B0503020202020204" pitchFamily="34" charset="0"/>
                </a:rPr>
                <a:t>Person-centered</a:t>
              </a:r>
            </a:p>
          </p:txBody>
        </p:sp>
        <p:sp>
          <p:nvSpPr>
            <p:cNvPr id="60" name="Oval 59">
              <a:extLst>
                <a:ext uri="{FF2B5EF4-FFF2-40B4-BE49-F238E27FC236}">
                  <a16:creationId xmlns:a16="http://schemas.microsoft.com/office/drawing/2014/main" id="{4AC13209-C417-2890-A977-A09D0123A4FC}"/>
                </a:ext>
              </a:extLst>
            </p:cNvPr>
            <p:cNvSpPr/>
            <p:nvPr/>
          </p:nvSpPr>
          <p:spPr>
            <a:xfrm>
              <a:off x="2548096" y="1131864"/>
              <a:ext cx="277542" cy="277542"/>
            </a:xfrm>
            <a:prstGeom prst="ellipse">
              <a:avLst/>
            </a:prstGeom>
            <a:solidFill>
              <a:srgbClr val="DD1E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grpSp>
      <p:sp>
        <p:nvSpPr>
          <p:cNvPr id="71" name="TextBox 70">
            <a:extLst>
              <a:ext uri="{FF2B5EF4-FFF2-40B4-BE49-F238E27FC236}">
                <a16:creationId xmlns:a16="http://schemas.microsoft.com/office/drawing/2014/main" id="{9D75166F-9F3B-EB3F-014C-55E0350512A0}"/>
              </a:ext>
            </a:extLst>
          </p:cNvPr>
          <p:cNvSpPr txBox="1"/>
          <p:nvPr/>
        </p:nvSpPr>
        <p:spPr>
          <a:xfrm>
            <a:off x="1081664" y="576156"/>
            <a:ext cx="10046368" cy="769441"/>
          </a:xfrm>
          <a:prstGeom prst="rect">
            <a:avLst/>
          </a:prstGeom>
          <a:noFill/>
        </p:spPr>
        <p:txBody>
          <a:bodyPr wrap="square" rtlCol="0">
            <a:spAutoFit/>
          </a:bodyPr>
          <a:lstStyle/>
          <a:p>
            <a:pPr algn="ctr"/>
            <a:r>
              <a:rPr lang="en-US" sz="4400" b="1" dirty="0">
                <a:solidFill>
                  <a:srgbClr val="6CB2E2"/>
                </a:solidFill>
                <a:latin typeface="Univers" panose="020B0503020202020204" pitchFamily="34" charset="0"/>
              </a:rPr>
              <a:t>Strategic Principles</a:t>
            </a:r>
          </a:p>
        </p:txBody>
      </p:sp>
      <p:pic>
        <p:nvPicPr>
          <p:cNvPr id="3" name="Picture 2" descr="A black and white sign with white text&#10;&#10;Description automatically generated">
            <a:extLst>
              <a:ext uri="{FF2B5EF4-FFF2-40B4-BE49-F238E27FC236}">
                <a16:creationId xmlns:a16="http://schemas.microsoft.com/office/drawing/2014/main" id="{C4AFCCFB-CDA5-BD37-BAD9-641E8A0F25D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70263" y="224982"/>
            <a:ext cx="2109220" cy="786386"/>
          </a:xfrm>
          <a:prstGeom prst="rect">
            <a:avLst/>
          </a:prstGeom>
        </p:spPr>
      </p:pic>
      <p:sp>
        <p:nvSpPr>
          <p:cNvPr id="18" name="Rectangle 17">
            <a:extLst>
              <a:ext uri="{FF2B5EF4-FFF2-40B4-BE49-F238E27FC236}">
                <a16:creationId xmlns:a16="http://schemas.microsoft.com/office/drawing/2014/main" id="{BCB892AB-1498-0CB7-74E4-24EB4C954E5A}"/>
              </a:ext>
            </a:extLst>
          </p:cNvPr>
          <p:cNvSpPr/>
          <p:nvPr/>
        </p:nvSpPr>
        <p:spPr>
          <a:xfrm>
            <a:off x="122356" y="3599687"/>
            <a:ext cx="2927323" cy="2320281"/>
          </a:xfrm>
          <a:prstGeom prst="rect">
            <a:avLst/>
          </a:prstGeom>
          <a:solidFill>
            <a:srgbClr val="6CB2E2"/>
          </a:solidFill>
          <a:ln>
            <a:noFill/>
          </a:ln>
        </p:spPr>
        <p:style>
          <a:lnRef idx="2">
            <a:schemeClr val="accent1">
              <a:shade val="15000"/>
            </a:schemeClr>
          </a:lnRef>
          <a:fillRef idx="1">
            <a:schemeClr val="accent1"/>
          </a:fillRef>
          <a:effectRef idx="0">
            <a:schemeClr val="accent1"/>
          </a:effectRef>
          <a:fontRef idx="minor">
            <a:schemeClr val="lt1"/>
          </a:fontRef>
        </p:style>
        <p:txBody>
          <a:bodyPr lIns="457200" tIns="457200" rIns="457200" bIns="457200" rtlCol="0" anchor="ctr"/>
          <a:lstStyle/>
          <a:p>
            <a:pPr algn="ctr"/>
            <a:r>
              <a:rPr lang="en-US" dirty="0">
                <a:solidFill>
                  <a:srgbClr val="001A36"/>
                </a:solidFill>
                <a:latin typeface="Univers" panose="020B0503020202020204" pitchFamily="34" charset="0"/>
                <a:ea typeface="Calibri" panose="020F0502020204030204" pitchFamily="34" charset="0"/>
              </a:rPr>
              <a:t>The health care ecosystem should be innovative, transformative, environmentally conscious and data driven.</a:t>
            </a:r>
          </a:p>
        </p:txBody>
      </p:sp>
      <p:sp>
        <p:nvSpPr>
          <p:cNvPr id="19" name="Rectangle 18">
            <a:extLst>
              <a:ext uri="{FF2B5EF4-FFF2-40B4-BE49-F238E27FC236}">
                <a16:creationId xmlns:a16="http://schemas.microsoft.com/office/drawing/2014/main" id="{42321DA0-B975-A946-95E5-580F39F5F485}"/>
              </a:ext>
            </a:extLst>
          </p:cNvPr>
          <p:cNvSpPr/>
          <p:nvPr/>
        </p:nvSpPr>
        <p:spPr>
          <a:xfrm>
            <a:off x="4400811" y="3599687"/>
            <a:ext cx="3411254" cy="2046162"/>
          </a:xfrm>
          <a:prstGeom prst="rect">
            <a:avLst/>
          </a:prstGeom>
          <a:solidFill>
            <a:srgbClr val="6CB2E2"/>
          </a:solidFill>
          <a:ln>
            <a:noFill/>
          </a:ln>
        </p:spPr>
        <p:style>
          <a:lnRef idx="2">
            <a:schemeClr val="accent1">
              <a:shade val="15000"/>
            </a:schemeClr>
          </a:lnRef>
          <a:fillRef idx="1">
            <a:schemeClr val="accent1"/>
          </a:fillRef>
          <a:effectRef idx="0">
            <a:schemeClr val="accent1"/>
          </a:effectRef>
          <a:fontRef idx="minor">
            <a:schemeClr val="lt1"/>
          </a:fontRef>
        </p:style>
        <p:txBody>
          <a:bodyPr lIns="457200" tIns="457200" rIns="457200" bIns="457200" rtlCol="0" anchor="ctr"/>
          <a:lstStyle/>
          <a:p>
            <a:pPr algn="ctr"/>
            <a:r>
              <a:rPr lang="en-US" dirty="0">
                <a:solidFill>
                  <a:srgbClr val="001A36"/>
                </a:solidFill>
                <a:latin typeface="Univers" panose="020B0503020202020204" pitchFamily="34" charset="0"/>
                <a:ea typeface="Calibri" panose="020F0502020204030204" pitchFamily="34" charset="0"/>
              </a:rPr>
              <a:t>The health care ecosystem should be committed to coordination and collaboration across all stakeholders.</a:t>
            </a:r>
          </a:p>
        </p:txBody>
      </p:sp>
      <p:sp>
        <p:nvSpPr>
          <p:cNvPr id="20" name="Rectangle 19">
            <a:extLst>
              <a:ext uri="{FF2B5EF4-FFF2-40B4-BE49-F238E27FC236}">
                <a16:creationId xmlns:a16="http://schemas.microsoft.com/office/drawing/2014/main" id="{41B3DC19-A923-198E-59DE-5F6BB9B4E6B6}"/>
              </a:ext>
            </a:extLst>
          </p:cNvPr>
          <p:cNvSpPr/>
          <p:nvPr/>
        </p:nvSpPr>
        <p:spPr>
          <a:xfrm>
            <a:off x="9142323" y="3571524"/>
            <a:ext cx="2927323" cy="2081953"/>
          </a:xfrm>
          <a:prstGeom prst="rect">
            <a:avLst/>
          </a:prstGeom>
          <a:solidFill>
            <a:srgbClr val="6CB2E2"/>
          </a:solidFill>
          <a:ln>
            <a:noFill/>
          </a:ln>
        </p:spPr>
        <p:style>
          <a:lnRef idx="2">
            <a:schemeClr val="accent1">
              <a:shade val="15000"/>
            </a:schemeClr>
          </a:lnRef>
          <a:fillRef idx="1">
            <a:schemeClr val="accent1"/>
          </a:fillRef>
          <a:effectRef idx="0">
            <a:schemeClr val="accent1"/>
          </a:effectRef>
          <a:fontRef idx="minor">
            <a:schemeClr val="lt1"/>
          </a:fontRef>
        </p:style>
        <p:txBody>
          <a:bodyPr lIns="457200" tIns="457200" rIns="457200" bIns="457200" rtlCol="0" anchor="ctr"/>
          <a:lstStyle/>
          <a:p>
            <a:pPr algn="ctr"/>
            <a:r>
              <a:rPr lang="en-US" dirty="0">
                <a:solidFill>
                  <a:srgbClr val="001A36"/>
                </a:solidFill>
                <a:latin typeface="Univers" panose="020B0503020202020204" pitchFamily="34" charset="0"/>
                <a:ea typeface="Calibri" panose="020F0502020204030204" pitchFamily="34" charset="0"/>
              </a:rPr>
              <a:t>The health care ecosystem should be oriented around the individual.</a:t>
            </a:r>
          </a:p>
        </p:txBody>
      </p:sp>
      <p:grpSp>
        <p:nvGrpSpPr>
          <p:cNvPr id="2" name="Group 1">
            <a:extLst>
              <a:ext uri="{FF2B5EF4-FFF2-40B4-BE49-F238E27FC236}">
                <a16:creationId xmlns:a16="http://schemas.microsoft.com/office/drawing/2014/main" id="{3C16BF63-A88F-B763-A14B-84671E320157}"/>
              </a:ext>
            </a:extLst>
          </p:cNvPr>
          <p:cNvGrpSpPr/>
          <p:nvPr/>
        </p:nvGrpSpPr>
        <p:grpSpPr>
          <a:xfrm>
            <a:off x="108847" y="6172635"/>
            <a:ext cx="1325177" cy="585850"/>
            <a:chOff x="108847" y="6172635"/>
            <a:chExt cx="1325177" cy="585850"/>
          </a:xfrm>
        </p:grpSpPr>
        <p:sp>
          <p:nvSpPr>
            <p:cNvPr id="4" name="Arrow: Left 3">
              <a:extLst>
                <a:ext uri="{FF2B5EF4-FFF2-40B4-BE49-F238E27FC236}">
                  <a16:creationId xmlns:a16="http://schemas.microsoft.com/office/drawing/2014/main" id="{2FAB4486-5495-47D2-1D5A-577176E1130D}"/>
                </a:ext>
              </a:extLst>
            </p:cNvPr>
            <p:cNvSpPr/>
            <p:nvPr/>
          </p:nvSpPr>
          <p:spPr>
            <a:xfrm>
              <a:off x="108847" y="6181465"/>
              <a:ext cx="1184752" cy="577020"/>
            </a:xfrm>
            <a:prstGeom prst="leftArrow">
              <a:avLst/>
            </a:prstGeom>
            <a:solidFill>
              <a:srgbClr val="002C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0F298098-3383-041D-3704-CB27F801E460}"/>
                </a:ext>
              </a:extLst>
            </p:cNvPr>
            <p:cNvSpPr txBox="1"/>
            <p:nvPr/>
          </p:nvSpPr>
          <p:spPr>
            <a:xfrm>
              <a:off x="366785" y="6300698"/>
              <a:ext cx="1067239" cy="338554"/>
            </a:xfrm>
            <a:prstGeom prst="rect">
              <a:avLst/>
            </a:prstGeom>
            <a:noFill/>
          </p:spPr>
          <p:txBody>
            <a:bodyPr wrap="square" rtlCol="0">
              <a:spAutoFit/>
            </a:bodyPr>
            <a:lstStyle/>
            <a:p>
              <a:r>
                <a:rPr lang="en-US" sz="1600" spc="-50" dirty="0">
                  <a:solidFill>
                    <a:schemeClr val="bg1"/>
                  </a:solidFill>
                  <a:latin typeface="Univers" panose="020B0503020202020204" pitchFamily="34" charset="0"/>
                </a:rPr>
                <a:t>Go Back</a:t>
              </a:r>
            </a:p>
          </p:txBody>
        </p:sp>
        <p:sp>
          <p:nvSpPr>
            <p:cNvPr id="6" name="Arrow: Left 5">
              <a:hlinkClick r:id="rId5" action="ppaction://hlinksldjump"/>
              <a:extLst>
                <a:ext uri="{FF2B5EF4-FFF2-40B4-BE49-F238E27FC236}">
                  <a16:creationId xmlns:a16="http://schemas.microsoft.com/office/drawing/2014/main" id="{41002AA2-4DB9-EB46-EC16-874679BB1913}"/>
                </a:ext>
              </a:extLst>
            </p:cNvPr>
            <p:cNvSpPr/>
            <p:nvPr/>
          </p:nvSpPr>
          <p:spPr>
            <a:xfrm>
              <a:off x="108847" y="6172635"/>
              <a:ext cx="1184752" cy="577020"/>
            </a:xfrm>
            <a:prstGeom prst="left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58809960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 calcmode="lin" valueType="num">
                                      <p:cBhvr>
                                        <p:cTn id="7" dur="500" fill="hold"/>
                                        <p:tgtEl>
                                          <p:spTgt spid="52"/>
                                        </p:tgtEl>
                                        <p:attrNameLst>
                                          <p:attrName>ppt_w</p:attrName>
                                        </p:attrNameLst>
                                      </p:cBhvr>
                                      <p:tavLst>
                                        <p:tav tm="0">
                                          <p:val>
                                            <p:fltVal val="0"/>
                                          </p:val>
                                        </p:tav>
                                        <p:tav tm="100000">
                                          <p:val>
                                            <p:strVal val="#ppt_w"/>
                                          </p:val>
                                        </p:tav>
                                      </p:tavLst>
                                    </p:anim>
                                    <p:anim calcmode="lin" valueType="num">
                                      <p:cBhvr>
                                        <p:cTn id="8" dur="500" fill="hold"/>
                                        <p:tgtEl>
                                          <p:spTgt spid="52"/>
                                        </p:tgtEl>
                                        <p:attrNameLst>
                                          <p:attrName>ppt_h</p:attrName>
                                        </p:attrNameLst>
                                      </p:cBhvr>
                                      <p:tavLst>
                                        <p:tav tm="0">
                                          <p:val>
                                            <p:fltVal val="0"/>
                                          </p:val>
                                        </p:tav>
                                        <p:tav tm="100000">
                                          <p:val>
                                            <p:strVal val="#ppt_h"/>
                                          </p:val>
                                        </p:tav>
                                      </p:tavLst>
                                    </p:anim>
                                    <p:animEffect transition="in" filter="fade">
                                      <p:cBhvr>
                                        <p:cTn id="9" dur="500"/>
                                        <p:tgtEl>
                                          <p:spTgt spid="52"/>
                                        </p:tgtEl>
                                      </p:cBhvr>
                                    </p:animEffect>
                                  </p:childTnLst>
                                </p:cTn>
                              </p:par>
                              <p:par>
                                <p:cTn id="10" presetID="53" presetClass="entr" presetSubtype="16" fill="hold" nodeType="withEffect">
                                  <p:stCondLst>
                                    <p:cond delay="0"/>
                                  </p:stCondLst>
                                  <p:childTnLst>
                                    <p:set>
                                      <p:cBhvr>
                                        <p:cTn id="11" dur="1" fill="hold">
                                          <p:stCondLst>
                                            <p:cond delay="0"/>
                                          </p:stCondLst>
                                        </p:cTn>
                                        <p:tgtEl>
                                          <p:spTgt spid="55"/>
                                        </p:tgtEl>
                                        <p:attrNameLst>
                                          <p:attrName>style.visibility</p:attrName>
                                        </p:attrNameLst>
                                      </p:cBhvr>
                                      <p:to>
                                        <p:strVal val="visible"/>
                                      </p:to>
                                    </p:set>
                                    <p:anim calcmode="lin" valueType="num">
                                      <p:cBhvr>
                                        <p:cTn id="12" dur="500" fill="hold"/>
                                        <p:tgtEl>
                                          <p:spTgt spid="55"/>
                                        </p:tgtEl>
                                        <p:attrNameLst>
                                          <p:attrName>ppt_w</p:attrName>
                                        </p:attrNameLst>
                                      </p:cBhvr>
                                      <p:tavLst>
                                        <p:tav tm="0">
                                          <p:val>
                                            <p:fltVal val="0"/>
                                          </p:val>
                                        </p:tav>
                                        <p:tav tm="100000">
                                          <p:val>
                                            <p:strVal val="#ppt_w"/>
                                          </p:val>
                                        </p:tav>
                                      </p:tavLst>
                                    </p:anim>
                                    <p:anim calcmode="lin" valueType="num">
                                      <p:cBhvr>
                                        <p:cTn id="13" dur="500" fill="hold"/>
                                        <p:tgtEl>
                                          <p:spTgt spid="55"/>
                                        </p:tgtEl>
                                        <p:attrNameLst>
                                          <p:attrName>ppt_h</p:attrName>
                                        </p:attrNameLst>
                                      </p:cBhvr>
                                      <p:tavLst>
                                        <p:tav tm="0">
                                          <p:val>
                                            <p:fltVal val="0"/>
                                          </p:val>
                                        </p:tav>
                                        <p:tav tm="100000">
                                          <p:val>
                                            <p:strVal val="#ppt_h"/>
                                          </p:val>
                                        </p:tav>
                                      </p:tavLst>
                                    </p:anim>
                                    <p:animEffect transition="in" filter="fade">
                                      <p:cBhvr>
                                        <p:cTn id="14" dur="500"/>
                                        <p:tgtEl>
                                          <p:spTgt spid="55"/>
                                        </p:tgtEl>
                                      </p:cBhvr>
                                    </p:animEffect>
                                  </p:childTnLst>
                                </p:cTn>
                              </p:par>
                              <p:par>
                                <p:cTn id="15" presetID="53" presetClass="entr" presetSubtype="16" fill="hold" nodeType="withEffect">
                                  <p:stCondLst>
                                    <p:cond delay="0"/>
                                  </p:stCondLst>
                                  <p:childTnLst>
                                    <p:set>
                                      <p:cBhvr>
                                        <p:cTn id="16" dur="1" fill="hold">
                                          <p:stCondLst>
                                            <p:cond delay="0"/>
                                          </p:stCondLst>
                                        </p:cTn>
                                        <p:tgtEl>
                                          <p:spTgt spid="58"/>
                                        </p:tgtEl>
                                        <p:attrNameLst>
                                          <p:attrName>style.visibility</p:attrName>
                                        </p:attrNameLst>
                                      </p:cBhvr>
                                      <p:to>
                                        <p:strVal val="visible"/>
                                      </p:to>
                                    </p:set>
                                    <p:anim calcmode="lin" valueType="num">
                                      <p:cBhvr>
                                        <p:cTn id="17" dur="500" fill="hold"/>
                                        <p:tgtEl>
                                          <p:spTgt spid="58"/>
                                        </p:tgtEl>
                                        <p:attrNameLst>
                                          <p:attrName>ppt_w</p:attrName>
                                        </p:attrNameLst>
                                      </p:cBhvr>
                                      <p:tavLst>
                                        <p:tav tm="0">
                                          <p:val>
                                            <p:fltVal val="0"/>
                                          </p:val>
                                        </p:tav>
                                        <p:tav tm="100000">
                                          <p:val>
                                            <p:strVal val="#ppt_w"/>
                                          </p:val>
                                        </p:tav>
                                      </p:tavLst>
                                    </p:anim>
                                    <p:anim calcmode="lin" valueType="num">
                                      <p:cBhvr>
                                        <p:cTn id="18" dur="500" fill="hold"/>
                                        <p:tgtEl>
                                          <p:spTgt spid="58"/>
                                        </p:tgtEl>
                                        <p:attrNameLst>
                                          <p:attrName>ppt_h</p:attrName>
                                        </p:attrNameLst>
                                      </p:cBhvr>
                                      <p:tavLst>
                                        <p:tav tm="0">
                                          <p:val>
                                            <p:fltVal val="0"/>
                                          </p:val>
                                        </p:tav>
                                        <p:tav tm="100000">
                                          <p:val>
                                            <p:strVal val="#ppt_h"/>
                                          </p:val>
                                        </p:tav>
                                      </p:tavLst>
                                    </p:anim>
                                    <p:animEffect transition="in" filter="fade">
                                      <p:cBhvr>
                                        <p:cTn id="19" dur="500"/>
                                        <p:tgtEl>
                                          <p:spTgt spid="58"/>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18"/>
                                        </p:tgtEl>
                                        <p:attrNameLst>
                                          <p:attrName>style.visibility</p:attrName>
                                        </p:attrNameLst>
                                      </p:cBhvr>
                                      <p:to>
                                        <p:strVal val="visible"/>
                                      </p:to>
                                    </p:set>
                                    <p:anim calcmode="lin" valueType="num">
                                      <p:cBhvr>
                                        <p:cTn id="22" dur="500" fill="hold"/>
                                        <p:tgtEl>
                                          <p:spTgt spid="18"/>
                                        </p:tgtEl>
                                        <p:attrNameLst>
                                          <p:attrName>ppt_w</p:attrName>
                                        </p:attrNameLst>
                                      </p:cBhvr>
                                      <p:tavLst>
                                        <p:tav tm="0">
                                          <p:val>
                                            <p:fltVal val="0"/>
                                          </p:val>
                                        </p:tav>
                                        <p:tav tm="100000">
                                          <p:val>
                                            <p:strVal val="#ppt_w"/>
                                          </p:val>
                                        </p:tav>
                                      </p:tavLst>
                                    </p:anim>
                                    <p:anim calcmode="lin" valueType="num">
                                      <p:cBhvr>
                                        <p:cTn id="23" dur="500" fill="hold"/>
                                        <p:tgtEl>
                                          <p:spTgt spid="18"/>
                                        </p:tgtEl>
                                        <p:attrNameLst>
                                          <p:attrName>ppt_h</p:attrName>
                                        </p:attrNameLst>
                                      </p:cBhvr>
                                      <p:tavLst>
                                        <p:tav tm="0">
                                          <p:val>
                                            <p:fltVal val="0"/>
                                          </p:val>
                                        </p:tav>
                                        <p:tav tm="100000">
                                          <p:val>
                                            <p:strVal val="#ppt_h"/>
                                          </p:val>
                                        </p:tav>
                                      </p:tavLst>
                                    </p:anim>
                                    <p:animEffect transition="in" filter="fade">
                                      <p:cBhvr>
                                        <p:cTn id="24" dur="500"/>
                                        <p:tgtEl>
                                          <p:spTgt spid="18"/>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19"/>
                                        </p:tgtEl>
                                        <p:attrNameLst>
                                          <p:attrName>style.visibility</p:attrName>
                                        </p:attrNameLst>
                                      </p:cBhvr>
                                      <p:to>
                                        <p:strVal val="visible"/>
                                      </p:to>
                                    </p:set>
                                    <p:anim calcmode="lin" valueType="num">
                                      <p:cBhvr>
                                        <p:cTn id="27" dur="500" fill="hold"/>
                                        <p:tgtEl>
                                          <p:spTgt spid="19"/>
                                        </p:tgtEl>
                                        <p:attrNameLst>
                                          <p:attrName>ppt_w</p:attrName>
                                        </p:attrNameLst>
                                      </p:cBhvr>
                                      <p:tavLst>
                                        <p:tav tm="0">
                                          <p:val>
                                            <p:fltVal val="0"/>
                                          </p:val>
                                        </p:tav>
                                        <p:tav tm="100000">
                                          <p:val>
                                            <p:strVal val="#ppt_w"/>
                                          </p:val>
                                        </p:tav>
                                      </p:tavLst>
                                    </p:anim>
                                    <p:anim calcmode="lin" valueType="num">
                                      <p:cBhvr>
                                        <p:cTn id="28" dur="500" fill="hold"/>
                                        <p:tgtEl>
                                          <p:spTgt spid="19"/>
                                        </p:tgtEl>
                                        <p:attrNameLst>
                                          <p:attrName>ppt_h</p:attrName>
                                        </p:attrNameLst>
                                      </p:cBhvr>
                                      <p:tavLst>
                                        <p:tav tm="0">
                                          <p:val>
                                            <p:fltVal val="0"/>
                                          </p:val>
                                        </p:tav>
                                        <p:tav tm="100000">
                                          <p:val>
                                            <p:strVal val="#ppt_h"/>
                                          </p:val>
                                        </p:tav>
                                      </p:tavLst>
                                    </p:anim>
                                    <p:animEffect transition="in" filter="fade">
                                      <p:cBhvr>
                                        <p:cTn id="29" dur="500"/>
                                        <p:tgtEl>
                                          <p:spTgt spid="19"/>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20"/>
                                        </p:tgtEl>
                                        <p:attrNameLst>
                                          <p:attrName>style.visibility</p:attrName>
                                        </p:attrNameLst>
                                      </p:cBhvr>
                                      <p:to>
                                        <p:strVal val="visible"/>
                                      </p:to>
                                    </p:set>
                                    <p:anim calcmode="lin" valueType="num">
                                      <p:cBhvr>
                                        <p:cTn id="32" dur="500" fill="hold"/>
                                        <p:tgtEl>
                                          <p:spTgt spid="20"/>
                                        </p:tgtEl>
                                        <p:attrNameLst>
                                          <p:attrName>ppt_w</p:attrName>
                                        </p:attrNameLst>
                                      </p:cBhvr>
                                      <p:tavLst>
                                        <p:tav tm="0">
                                          <p:val>
                                            <p:fltVal val="0"/>
                                          </p:val>
                                        </p:tav>
                                        <p:tav tm="100000">
                                          <p:val>
                                            <p:strVal val="#ppt_w"/>
                                          </p:val>
                                        </p:tav>
                                      </p:tavLst>
                                    </p:anim>
                                    <p:anim calcmode="lin" valueType="num">
                                      <p:cBhvr>
                                        <p:cTn id="33" dur="500" fill="hold"/>
                                        <p:tgtEl>
                                          <p:spTgt spid="20"/>
                                        </p:tgtEl>
                                        <p:attrNameLst>
                                          <p:attrName>ppt_h</p:attrName>
                                        </p:attrNameLst>
                                      </p:cBhvr>
                                      <p:tavLst>
                                        <p:tav tm="0">
                                          <p:val>
                                            <p:fltVal val="0"/>
                                          </p:val>
                                        </p:tav>
                                        <p:tav tm="100000">
                                          <p:val>
                                            <p:strVal val="#ppt_h"/>
                                          </p:val>
                                        </p:tav>
                                      </p:tavLst>
                                    </p:anim>
                                    <p:animEffect transition="in" filter="fade">
                                      <p:cBhvr>
                                        <p:cTn id="34"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02C5D"/>
        </a:solidFill>
        <a:effectLst/>
      </p:bgPr>
    </p:bg>
    <p:spTree>
      <p:nvGrpSpPr>
        <p:cNvPr id="1" name="">
          <a:extLst>
            <a:ext uri="{FF2B5EF4-FFF2-40B4-BE49-F238E27FC236}">
              <a16:creationId xmlns:a16="http://schemas.microsoft.com/office/drawing/2014/main" id="{F04B2901-7023-5469-C6F0-21B60001D677}"/>
            </a:ext>
          </a:extLst>
        </p:cNvPr>
        <p:cNvGrpSpPr/>
        <p:nvPr/>
      </p:nvGrpSpPr>
      <p:grpSpPr>
        <a:xfrm>
          <a:off x="0" y="0"/>
          <a:ext cx="0" cy="0"/>
          <a:chOff x="0" y="0"/>
          <a:chExt cx="0" cy="0"/>
        </a:xfrm>
      </p:grpSpPr>
      <p:sp>
        <p:nvSpPr>
          <p:cNvPr id="26" name="Rectangle 25">
            <a:extLst>
              <a:ext uri="{FF2B5EF4-FFF2-40B4-BE49-F238E27FC236}">
                <a16:creationId xmlns:a16="http://schemas.microsoft.com/office/drawing/2014/main" id="{82DFCA90-DC4D-7D90-09ED-6F85569FE9B3}"/>
              </a:ext>
            </a:extLst>
          </p:cNvPr>
          <p:cNvSpPr/>
          <p:nvPr/>
        </p:nvSpPr>
        <p:spPr>
          <a:xfrm>
            <a:off x="-6141202" y="-3609474"/>
            <a:ext cx="24495280" cy="14145842"/>
          </a:xfrm>
          <a:prstGeom prst="rect">
            <a:avLst/>
          </a:prstGeom>
          <a:gradFill>
            <a:gsLst>
              <a:gs pos="0">
                <a:srgbClr val="002C5D"/>
              </a:gs>
              <a:gs pos="100000">
                <a:schemeClr val="tx1"/>
              </a:gs>
            </a:gsLst>
            <a:path path="circle">
              <a:fillToRect l="50000" t="50000" r="50000" b="50000"/>
            </a:path>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descr="A black and white sign with white text&#10;&#10;Description automatically generated">
            <a:extLst>
              <a:ext uri="{FF2B5EF4-FFF2-40B4-BE49-F238E27FC236}">
                <a16:creationId xmlns:a16="http://schemas.microsoft.com/office/drawing/2014/main" id="{1D5BB9BC-7559-5147-2A1C-05F71B3FA8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70263" y="224982"/>
            <a:ext cx="2109220" cy="786386"/>
          </a:xfrm>
          <a:prstGeom prst="rect">
            <a:avLst/>
          </a:prstGeom>
        </p:spPr>
      </p:pic>
      <p:graphicFrame>
        <p:nvGraphicFramePr>
          <p:cNvPr id="32" name="Table 31">
            <a:extLst>
              <a:ext uri="{FF2B5EF4-FFF2-40B4-BE49-F238E27FC236}">
                <a16:creationId xmlns:a16="http://schemas.microsoft.com/office/drawing/2014/main" id="{85A5935C-AE22-5AFC-2B7F-F45711D0EE03}"/>
              </a:ext>
            </a:extLst>
          </p:cNvPr>
          <p:cNvGraphicFramePr>
            <a:graphicFrameLocks noGrp="1"/>
          </p:cNvGraphicFramePr>
          <p:nvPr>
            <p:extLst>
              <p:ext uri="{D42A27DB-BD31-4B8C-83A1-F6EECF244321}">
                <p14:modId xmlns:p14="http://schemas.microsoft.com/office/powerpoint/2010/main" val="133901521"/>
              </p:ext>
            </p:extLst>
          </p:nvPr>
        </p:nvGraphicFramePr>
        <p:xfrm>
          <a:off x="248537" y="1324438"/>
          <a:ext cx="11726895" cy="4785360"/>
        </p:xfrm>
        <a:graphic>
          <a:graphicData uri="http://schemas.openxmlformats.org/drawingml/2006/table">
            <a:tbl>
              <a:tblPr firstRow="1" bandRow="1">
                <a:tableStyleId>{17292A2E-F333-43FB-9621-5CBBE7FDCDCB}</a:tableStyleId>
              </a:tblPr>
              <a:tblGrid>
                <a:gridCol w="7612095">
                  <a:extLst>
                    <a:ext uri="{9D8B030D-6E8A-4147-A177-3AD203B41FA5}">
                      <a16:colId xmlns:a16="http://schemas.microsoft.com/office/drawing/2014/main" val="3848644639"/>
                    </a:ext>
                  </a:extLst>
                </a:gridCol>
                <a:gridCol w="457200">
                  <a:extLst>
                    <a:ext uri="{9D8B030D-6E8A-4147-A177-3AD203B41FA5}">
                      <a16:colId xmlns:a16="http://schemas.microsoft.com/office/drawing/2014/main" val="1429619656"/>
                    </a:ext>
                  </a:extLst>
                </a:gridCol>
                <a:gridCol w="457200">
                  <a:extLst>
                    <a:ext uri="{9D8B030D-6E8A-4147-A177-3AD203B41FA5}">
                      <a16:colId xmlns:a16="http://schemas.microsoft.com/office/drawing/2014/main" val="2185017337"/>
                    </a:ext>
                  </a:extLst>
                </a:gridCol>
                <a:gridCol w="457200">
                  <a:extLst>
                    <a:ext uri="{9D8B030D-6E8A-4147-A177-3AD203B41FA5}">
                      <a16:colId xmlns:a16="http://schemas.microsoft.com/office/drawing/2014/main" val="4096566774"/>
                    </a:ext>
                  </a:extLst>
                </a:gridCol>
                <a:gridCol w="457200">
                  <a:extLst>
                    <a:ext uri="{9D8B030D-6E8A-4147-A177-3AD203B41FA5}">
                      <a16:colId xmlns:a16="http://schemas.microsoft.com/office/drawing/2014/main" val="56839443"/>
                    </a:ext>
                  </a:extLst>
                </a:gridCol>
                <a:gridCol w="457200">
                  <a:extLst>
                    <a:ext uri="{9D8B030D-6E8A-4147-A177-3AD203B41FA5}">
                      <a16:colId xmlns:a16="http://schemas.microsoft.com/office/drawing/2014/main" val="2282902543"/>
                    </a:ext>
                  </a:extLst>
                </a:gridCol>
                <a:gridCol w="457200">
                  <a:extLst>
                    <a:ext uri="{9D8B030D-6E8A-4147-A177-3AD203B41FA5}">
                      <a16:colId xmlns:a16="http://schemas.microsoft.com/office/drawing/2014/main" val="3833607162"/>
                    </a:ext>
                  </a:extLst>
                </a:gridCol>
                <a:gridCol w="457200">
                  <a:extLst>
                    <a:ext uri="{9D8B030D-6E8A-4147-A177-3AD203B41FA5}">
                      <a16:colId xmlns:a16="http://schemas.microsoft.com/office/drawing/2014/main" val="148272734"/>
                    </a:ext>
                  </a:extLst>
                </a:gridCol>
                <a:gridCol w="457200">
                  <a:extLst>
                    <a:ext uri="{9D8B030D-6E8A-4147-A177-3AD203B41FA5}">
                      <a16:colId xmlns:a16="http://schemas.microsoft.com/office/drawing/2014/main" val="2663961784"/>
                    </a:ext>
                  </a:extLst>
                </a:gridCol>
                <a:gridCol w="457200">
                  <a:extLst>
                    <a:ext uri="{9D8B030D-6E8A-4147-A177-3AD203B41FA5}">
                      <a16:colId xmlns:a16="http://schemas.microsoft.com/office/drawing/2014/main" val="968548588"/>
                    </a:ext>
                  </a:extLst>
                </a:gridCol>
              </a:tblGrid>
              <a:tr h="731520">
                <a:tc>
                  <a:txBody>
                    <a:bodyPr/>
                    <a:lstStyle/>
                    <a:p>
                      <a:pPr algn="ctr"/>
                      <a:r>
                        <a:rPr lang="en-US" sz="2400" b="1" kern="1200" dirty="0">
                          <a:solidFill>
                            <a:schemeClr val="bg1"/>
                          </a:solidFill>
                          <a:effectLst/>
                          <a:latin typeface="Univers" panose="020B0503020202020204" pitchFamily="34" charset="0"/>
                          <a:ea typeface="+mn-ea"/>
                          <a:cs typeface="+mn-cs"/>
                        </a:rPr>
                        <a:t>STRATEGIES </a:t>
                      </a:r>
                      <a:endParaRPr lang="en-US" sz="2400" dirty="0">
                        <a:solidFill>
                          <a:srgbClr val="001A36"/>
                        </a:solidFill>
                        <a:latin typeface="Univers" panose="020B0503020202020204" pitchFamily="34" charset="0"/>
                      </a:endParaRP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rgbClr val="6CB2E2"/>
                    </a:solidFill>
                  </a:tcPr>
                </a:tc>
                <a:tc gridSpan="9">
                  <a:txBody>
                    <a:bodyPr/>
                    <a:lstStyle/>
                    <a:p>
                      <a:pPr algn="ctr"/>
                      <a:r>
                        <a:rPr lang="en-US" sz="2400" b="1" kern="1200" dirty="0">
                          <a:solidFill>
                            <a:schemeClr val="bg1"/>
                          </a:solidFill>
                          <a:effectLst/>
                          <a:latin typeface="Univers" panose="020B0503020202020204" pitchFamily="34" charset="0"/>
                          <a:ea typeface="+mn-ea"/>
                          <a:cs typeface="+mn-cs"/>
                        </a:rPr>
                        <a:t>PRINCIPLES</a:t>
                      </a:r>
                      <a:endParaRPr lang="en-US" sz="2400" dirty="0">
                        <a:solidFill>
                          <a:srgbClr val="001A36"/>
                        </a:solidFill>
                        <a:latin typeface="Univers" panose="020B0503020202020204" pitchFamily="34" charset="0"/>
                      </a:endParaRP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rgbClr val="6CB2E2"/>
                    </a:solidFill>
                  </a:tcPr>
                </a:tc>
                <a:tc hMerge="1">
                  <a:txBody>
                    <a:bodyPr/>
                    <a:lstStyle/>
                    <a:p>
                      <a:endParaRPr lang="en-US" dirty="0">
                        <a:solidFill>
                          <a:srgbClr val="001A36"/>
                        </a:solidFill>
                        <a:latin typeface="Univers" panose="020B0503020202020204" pitchFamily="34" charset="0"/>
                      </a:endParaRP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rgbClr val="6CB2E2"/>
                    </a:solidFill>
                  </a:tcPr>
                </a:tc>
                <a:tc hMerge="1">
                  <a:txBody>
                    <a:bodyPr/>
                    <a:lstStyle/>
                    <a:p>
                      <a:endParaRPr lang="en-US" dirty="0">
                        <a:solidFill>
                          <a:srgbClr val="001A36"/>
                        </a:solidFill>
                        <a:latin typeface="Univers" panose="020B0503020202020204" pitchFamily="34" charset="0"/>
                      </a:endParaRP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rgbClr val="6CB2E2"/>
                    </a:solidFill>
                  </a:tcPr>
                </a:tc>
                <a:tc hMerge="1">
                  <a:txBody>
                    <a:bodyPr/>
                    <a:lstStyle/>
                    <a:p>
                      <a:endParaRPr lang="en-US" dirty="0">
                        <a:solidFill>
                          <a:srgbClr val="001A36"/>
                        </a:solidFill>
                        <a:latin typeface="Univers" panose="020B0503020202020204" pitchFamily="34" charset="0"/>
                      </a:endParaRP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rgbClr val="6CB2E2"/>
                    </a:solidFill>
                  </a:tcPr>
                </a:tc>
                <a:tc hMerge="1">
                  <a:txBody>
                    <a:bodyPr/>
                    <a:lstStyle/>
                    <a:p>
                      <a:endParaRPr lang="en-US" dirty="0">
                        <a:solidFill>
                          <a:srgbClr val="001A36"/>
                        </a:solidFill>
                        <a:latin typeface="Univers" panose="020B0503020202020204" pitchFamily="34" charset="0"/>
                      </a:endParaRP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rgbClr val="6CB2E2"/>
                    </a:solidFill>
                  </a:tcPr>
                </a:tc>
                <a:tc hMerge="1">
                  <a:txBody>
                    <a:bodyPr/>
                    <a:lstStyle/>
                    <a:p>
                      <a:endParaRPr lang="en-US" dirty="0">
                        <a:solidFill>
                          <a:srgbClr val="001A36"/>
                        </a:solidFill>
                        <a:latin typeface="Univers" panose="020B0503020202020204" pitchFamily="34" charset="0"/>
                      </a:endParaRP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rgbClr val="6CB2E2"/>
                    </a:solidFill>
                  </a:tcPr>
                </a:tc>
                <a:tc hMerge="1">
                  <a:txBody>
                    <a:bodyPr/>
                    <a:lstStyle/>
                    <a:p>
                      <a:endParaRPr lang="en-US" dirty="0">
                        <a:solidFill>
                          <a:srgbClr val="001A36"/>
                        </a:solidFill>
                        <a:latin typeface="Univers" panose="020B0503020202020204" pitchFamily="34" charset="0"/>
                      </a:endParaRP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rgbClr val="6CB2E2"/>
                    </a:solidFill>
                  </a:tcPr>
                </a:tc>
                <a:tc hMerge="1">
                  <a:txBody>
                    <a:bodyPr/>
                    <a:lstStyle/>
                    <a:p>
                      <a:endParaRPr lang="en-US" dirty="0">
                        <a:solidFill>
                          <a:srgbClr val="001A36"/>
                        </a:solidFill>
                        <a:latin typeface="Univers" panose="020B0503020202020204" pitchFamily="34" charset="0"/>
                      </a:endParaRP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rgbClr val="6CB2E2"/>
                    </a:solidFill>
                  </a:tcPr>
                </a:tc>
                <a:tc hMerge="1">
                  <a:txBody>
                    <a:bodyPr/>
                    <a:lstStyle/>
                    <a:p>
                      <a:endParaRPr lang="en-US" dirty="0">
                        <a:solidFill>
                          <a:srgbClr val="001A36"/>
                        </a:solidFill>
                        <a:latin typeface="Univers" panose="020B0503020202020204" pitchFamily="34" charset="0"/>
                      </a:endParaRP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rgbClr val="6CB2E2"/>
                    </a:solidFill>
                  </a:tcPr>
                </a:tc>
                <a:extLst>
                  <a:ext uri="{0D108BD9-81ED-4DB2-BD59-A6C34878D82A}">
                    <a16:rowId xmlns:a16="http://schemas.microsoft.com/office/drawing/2014/main" val="2656969397"/>
                  </a:ext>
                </a:extLst>
              </a:tr>
              <a:tr h="457200">
                <a:tc>
                  <a:txBody>
                    <a:bodyPr/>
                    <a:lstStyle/>
                    <a:p>
                      <a:pPr algn="ctr"/>
                      <a:endParaRPr lang="en-US" sz="1600" dirty="0">
                        <a:solidFill>
                          <a:srgbClr val="001A36"/>
                        </a:solidFill>
                        <a:latin typeface="Univers" panose="020B0503020202020204" pitchFamily="34" charset="0"/>
                      </a:endParaRP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solidFill>
                  </a:tcPr>
                </a:tc>
                <a:tc>
                  <a:txBody>
                    <a:bodyPr/>
                    <a:lstStyle/>
                    <a:p>
                      <a:pPr algn="ctr"/>
                      <a:r>
                        <a:rPr lang="en-US" sz="1600" b="1" dirty="0">
                          <a:solidFill>
                            <a:srgbClr val="001A36"/>
                          </a:solidFill>
                          <a:latin typeface="Univers" panose="020B0503020202020204" pitchFamily="34" charset="0"/>
                        </a:rPr>
                        <a:t>1</a:t>
                      </a: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solidFill>
                  </a:tcPr>
                </a:tc>
                <a:tc>
                  <a:txBody>
                    <a:bodyPr/>
                    <a:lstStyle/>
                    <a:p>
                      <a:pPr algn="ctr"/>
                      <a:r>
                        <a:rPr lang="en-US" sz="1600" b="1" dirty="0">
                          <a:solidFill>
                            <a:srgbClr val="001A36"/>
                          </a:solidFill>
                          <a:latin typeface="Univers" panose="020B0503020202020204" pitchFamily="34" charset="0"/>
                        </a:rPr>
                        <a:t>2</a:t>
                      </a: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solidFill>
                  </a:tcPr>
                </a:tc>
                <a:tc>
                  <a:txBody>
                    <a:bodyPr/>
                    <a:lstStyle/>
                    <a:p>
                      <a:pPr algn="ctr"/>
                      <a:r>
                        <a:rPr lang="en-US" sz="1600" b="1" dirty="0">
                          <a:solidFill>
                            <a:srgbClr val="001A36"/>
                          </a:solidFill>
                          <a:latin typeface="Univers" panose="020B0503020202020204" pitchFamily="34" charset="0"/>
                        </a:rPr>
                        <a:t>3</a:t>
                      </a: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solidFill>
                  </a:tcPr>
                </a:tc>
                <a:tc>
                  <a:txBody>
                    <a:bodyPr/>
                    <a:lstStyle/>
                    <a:p>
                      <a:pPr algn="ctr"/>
                      <a:r>
                        <a:rPr lang="en-US" sz="1600" b="1" dirty="0">
                          <a:solidFill>
                            <a:srgbClr val="001A36"/>
                          </a:solidFill>
                          <a:latin typeface="Univers" panose="020B0503020202020204" pitchFamily="34" charset="0"/>
                        </a:rPr>
                        <a:t>4</a:t>
                      </a: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solidFill>
                  </a:tcPr>
                </a:tc>
                <a:tc>
                  <a:txBody>
                    <a:bodyPr/>
                    <a:lstStyle/>
                    <a:p>
                      <a:pPr algn="ctr"/>
                      <a:r>
                        <a:rPr lang="en-US" sz="1600" b="1" dirty="0">
                          <a:solidFill>
                            <a:srgbClr val="001A36"/>
                          </a:solidFill>
                          <a:latin typeface="Univers" panose="020B0503020202020204" pitchFamily="34" charset="0"/>
                        </a:rPr>
                        <a:t>5</a:t>
                      </a: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solidFill>
                  </a:tcPr>
                </a:tc>
                <a:tc>
                  <a:txBody>
                    <a:bodyPr/>
                    <a:lstStyle/>
                    <a:p>
                      <a:pPr algn="ctr"/>
                      <a:r>
                        <a:rPr lang="en-US" sz="1600" b="1" dirty="0">
                          <a:solidFill>
                            <a:srgbClr val="001A36"/>
                          </a:solidFill>
                          <a:latin typeface="Univers" panose="020B0503020202020204" pitchFamily="34" charset="0"/>
                        </a:rPr>
                        <a:t>6</a:t>
                      </a: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solidFill>
                  </a:tcPr>
                </a:tc>
                <a:tc>
                  <a:txBody>
                    <a:bodyPr/>
                    <a:lstStyle/>
                    <a:p>
                      <a:pPr algn="ctr"/>
                      <a:r>
                        <a:rPr lang="en-US" sz="1600" b="1" dirty="0">
                          <a:solidFill>
                            <a:srgbClr val="001A36"/>
                          </a:solidFill>
                          <a:latin typeface="Univers" panose="020B0503020202020204" pitchFamily="34" charset="0"/>
                        </a:rPr>
                        <a:t>7</a:t>
                      </a: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solidFill>
                  </a:tcPr>
                </a:tc>
                <a:tc>
                  <a:txBody>
                    <a:bodyPr/>
                    <a:lstStyle/>
                    <a:p>
                      <a:pPr algn="ctr"/>
                      <a:r>
                        <a:rPr lang="en-US" sz="1600" b="1" dirty="0">
                          <a:solidFill>
                            <a:srgbClr val="001A36"/>
                          </a:solidFill>
                          <a:latin typeface="Univers" panose="020B0503020202020204" pitchFamily="34" charset="0"/>
                        </a:rPr>
                        <a:t>8</a:t>
                      </a: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solidFill>
                  </a:tcPr>
                </a:tc>
                <a:tc>
                  <a:txBody>
                    <a:bodyPr/>
                    <a:lstStyle/>
                    <a:p>
                      <a:pPr algn="ctr"/>
                      <a:r>
                        <a:rPr lang="en-US" sz="1600" b="1" dirty="0">
                          <a:solidFill>
                            <a:srgbClr val="001A36"/>
                          </a:solidFill>
                          <a:latin typeface="Univers" panose="020B0503020202020204" pitchFamily="34" charset="0"/>
                        </a:rPr>
                        <a:t>9</a:t>
                      </a: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solidFill>
                  </a:tcPr>
                </a:tc>
                <a:extLst>
                  <a:ext uri="{0D108BD9-81ED-4DB2-BD59-A6C34878D82A}">
                    <a16:rowId xmlns:a16="http://schemas.microsoft.com/office/drawing/2014/main" val="3091879271"/>
                  </a:ext>
                </a:extLst>
              </a:tr>
              <a:tr h="640080">
                <a:tc>
                  <a:txBody>
                    <a:bodyPr/>
                    <a:lstStyle/>
                    <a:p>
                      <a:pPr algn="l"/>
                      <a:r>
                        <a:rPr lang="en-US" sz="1600" kern="1200" dirty="0">
                          <a:solidFill>
                            <a:srgbClr val="001A36"/>
                          </a:solidFill>
                          <a:effectLst/>
                          <a:latin typeface="Univers" panose="020B0503020202020204" pitchFamily="34" charset="0"/>
                          <a:ea typeface="+mn-ea"/>
                          <a:cs typeface="+mn-cs"/>
                        </a:rPr>
                        <a:t>Scale disruptive collaborations (e.g., Civica Rx, Truven) and establish unique partnership models with other stakeholders in the health care ecosystem.</a:t>
                      </a:r>
                      <a:endParaRPr lang="en-US" sz="1600" dirty="0">
                        <a:solidFill>
                          <a:srgbClr val="001A36"/>
                        </a:solidFill>
                        <a:latin typeface="Univers" panose="020B0503020202020204" pitchFamily="34" charset="0"/>
                      </a:endParaRPr>
                    </a:p>
                  </a:txBody>
                  <a:tcPr marL="182880" marR="182880" marT="91440" marB="91440"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lumMod val="95000"/>
                      </a:schemeClr>
                    </a:solidFill>
                  </a:tcPr>
                </a:tc>
                <a:tc>
                  <a:txBody>
                    <a:bodyPr/>
                    <a:lstStyle/>
                    <a:p>
                      <a:pPr algn="ctr"/>
                      <a:endParaRPr lang="en-US" sz="1600" dirty="0">
                        <a:solidFill>
                          <a:srgbClr val="001A36"/>
                        </a:solidFill>
                        <a:latin typeface="Univers" panose="020B0503020202020204" pitchFamily="34" charset="0"/>
                      </a:endParaRP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lumMod val="95000"/>
                      </a:schemeClr>
                    </a:solidFill>
                  </a:tcPr>
                </a:tc>
                <a:tc>
                  <a:txBody>
                    <a:bodyPr/>
                    <a:lstStyle/>
                    <a:p>
                      <a:pPr algn="ctr"/>
                      <a:r>
                        <a:rPr lang="en-US" sz="1600" dirty="0">
                          <a:solidFill>
                            <a:srgbClr val="001A36"/>
                          </a:solidFill>
                          <a:latin typeface="Univers" panose="020B0503020202020204" pitchFamily="34" charset="0"/>
                        </a:rPr>
                        <a:t>X</a:t>
                      </a: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lumMod val="95000"/>
                      </a:schemeClr>
                    </a:solidFill>
                  </a:tcPr>
                </a:tc>
                <a:tc>
                  <a:txBody>
                    <a:bodyPr/>
                    <a:lstStyle/>
                    <a:p>
                      <a:pPr algn="ctr"/>
                      <a:endParaRPr lang="en-US" sz="1600" dirty="0">
                        <a:solidFill>
                          <a:srgbClr val="001A36"/>
                        </a:solidFill>
                        <a:latin typeface="Univers" panose="020B0503020202020204" pitchFamily="34" charset="0"/>
                      </a:endParaRP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lumMod val="95000"/>
                      </a:schemeClr>
                    </a:solidFill>
                  </a:tcPr>
                </a:tc>
                <a:tc>
                  <a:txBody>
                    <a:bodyPr/>
                    <a:lstStyle/>
                    <a:p>
                      <a:pPr algn="ctr"/>
                      <a:endParaRPr lang="en-US" sz="1600" dirty="0">
                        <a:solidFill>
                          <a:srgbClr val="001A36"/>
                        </a:solidFill>
                        <a:latin typeface="Univers" panose="020B0503020202020204" pitchFamily="34" charset="0"/>
                      </a:endParaRP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lumMod val="95000"/>
                      </a:schemeClr>
                    </a:solidFill>
                  </a:tcPr>
                </a:tc>
                <a:tc>
                  <a:txBody>
                    <a:bodyPr/>
                    <a:lstStyle/>
                    <a:p>
                      <a:pPr algn="ctr"/>
                      <a:r>
                        <a:rPr lang="en-US" sz="1600" dirty="0">
                          <a:solidFill>
                            <a:srgbClr val="001A36"/>
                          </a:solidFill>
                          <a:latin typeface="Univers" panose="020B0503020202020204" pitchFamily="34" charset="0"/>
                        </a:rPr>
                        <a:t>X</a:t>
                      </a: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lumMod val="95000"/>
                      </a:schemeClr>
                    </a:solidFill>
                  </a:tcPr>
                </a:tc>
                <a:tc>
                  <a:txBody>
                    <a:bodyPr/>
                    <a:lstStyle/>
                    <a:p>
                      <a:pPr algn="ctr"/>
                      <a:r>
                        <a:rPr lang="en-US" sz="1600" dirty="0">
                          <a:solidFill>
                            <a:srgbClr val="001A36"/>
                          </a:solidFill>
                          <a:latin typeface="Univers" panose="020B0503020202020204" pitchFamily="34" charset="0"/>
                        </a:rPr>
                        <a:t>X</a:t>
                      </a: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lumMod val="95000"/>
                      </a:schemeClr>
                    </a:solidFill>
                  </a:tcPr>
                </a:tc>
                <a:tc>
                  <a:txBody>
                    <a:bodyPr/>
                    <a:lstStyle/>
                    <a:p>
                      <a:pPr algn="ctr"/>
                      <a:endParaRPr lang="en-US" sz="1600" dirty="0">
                        <a:solidFill>
                          <a:srgbClr val="001A36"/>
                        </a:solidFill>
                        <a:latin typeface="Univers" panose="020B0503020202020204" pitchFamily="34" charset="0"/>
                      </a:endParaRP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lumMod val="95000"/>
                      </a:schemeClr>
                    </a:solidFill>
                  </a:tcPr>
                </a:tc>
                <a:tc>
                  <a:txBody>
                    <a:bodyPr/>
                    <a:lstStyle/>
                    <a:p>
                      <a:pPr algn="ctr"/>
                      <a:r>
                        <a:rPr lang="en-US" sz="1600" dirty="0">
                          <a:solidFill>
                            <a:srgbClr val="001A36"/>
                          </a:solidFill>
                          <a:latin typeface="Univers" panose="020B0503020202020204" pitchFamily="34" charset="0"/>
                        </a:rPr>
                        <a:t>X</a:t>
                      </a: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lumMod val="95000"/>
                      </a:schemeClr>
                    </a:solidFill>
                  </a:tcPr>
                </a:tc>
                <a:tc>
                  <a:txBody>
                    <a:bodyPr/>
                    <a:lstStyle/>
                    <a:p>
                      <a:pPr algn="ctr"/>
                      <a:endParaRPr lang="en-US" sz="1600" dirty="0">
                        <a:solidFill>
                          <a:srgbClr val="001A36"/>
                        </a:solidFill>
                        <a:latin typeface="Univers" panose="020B0503020202020204" pitchFamily="34" charset="0"/>
                      </a:endParaRP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684071473"/>
                  </a:ext>
                </a:extLst>
              </a:tr>
              <a:tr h="64008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solidFill>
                            <a:srgbClr val="001A36"/>
                          </a:solidFill>
                          <a:latin typeface="Univers" panose="020B0503020202020204" pitchFamily="34" charset="0"/>
                        </a:rPr>
                        <a:t>Address public and policymaker understanding of the complexities of the cost of care and medical debt.</a:t>
                      </a:r>
                    </a:p>
                  </a:txBody>
                  <a:tcPr marL="182880" marR="182880" marT="91440" marB="91440"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solidFill>
                  </a:tcPr>
                </a:tc>
                <a:tc>
                  <a:txBody>
                    <a:bodyPr/>
                    <a:lstStyle/>
                    <a:p>
                      <a:pPr algn="ctr"/>
                      <a:r>
                        <a:rPr lang="en-US" sz="1600" dirty="0">
                          <a:solidFill>
                            <a:srgbClr val="001A36"/>
                          </a:solidFill>
                          <a:latin typeface="Univers" panose="020B0503020202020204" pitchFamily="34" charset="0"/>
                        </a:rPr>
                        <a:t>X</a:t>
                      </a: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solidFill>
                  </a:tcPr>
                </a:tc>
                <a:tc>
                  <a:txBody>
                    <a:bodyPr/>
                    <a:lstStyle/>
                    <a:p>
                      <a:pPr algn="ctr"/>
                      <a:r>
                        <a:rPr lang="en-US" sz="1600" dirty="0">
                          <a:solidFill>
                            <a:srgbClr val="001A36"/>
                          </a:solidFill>
                          <a:latin typeface="Univers" panose="020B0503020202020204" pitchFamily="34" charset="0"/>
                        </a:rPr>
                        <a:t>X</a:t>
                      </a: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solidFill>
                  </a:tcPr>
                </a:tc>
                <a:tc>
                  <a:txBody>
                    <a:bodyPr/>
                    <a:lstStyle/>
                    <a:p>
                      <a:pPr algn="ctr"/>
                      <a:endParaRPr lang="en-US" sz="1600" dirty="0">
                        <a:solidFill>
                          <a:srgbClr val="001A36"/>
                        </a:solidFill>
                        <a:latin typeface="Univers" panose="020B0503020202020204" pitchFamily="34" charset="0"/>
                      </a:endParaRP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solidFill>
                  </a:tcPr>
                </a:tc>
                <a:tc>
                  <a:txBody>
                    <a:bodyPr/>
                    <a:lstStyle/>
                    <a:p>
                      <a:pPr algn="ctr"/>
                      <a:endParaRPr lang="en-US" sz="1600" dirty="0">
                        <a:solidFill>
                          <a:srgbClr val="001A36"/>
                        </a:solidFill>
                        <a:latin typeface="Univers" panose="020B0503020202020204" pitchFamily="34" charset="0"/>
                      </a:endParaRP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solidFill>
                  </a:tcPr>
                </a:tc>
                <a:tc>
                  <a:txBody>
                    <a:bodyPr/>
                    <a:lstStyle/>
                    <a:p>
                      <a:pPr algn="ctr"/>
                      <a:endParaRPr lang="en-US" sz="1600" dirty="0">
                        <a:solidFill>
                          <a:srgbClr val="001A36"/>
                        </a:solidFill>
                        <a:latin typeface="Univers" panose="020B0503020202020204" pitchFamily="34" charset="0"/>
                      </a:endParaRP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solidFill>
                  </a:tcPr>
                </a:tc>
                <a:tc>
                  <a:txBody>
                    <a:bodyPr/>
                    <a:lstStyle/>
                    <a:p>
                      <a:pPr algn="ctr"/>
                      <a:r>
                        <a:rPr lang="en-US" sz="1600" dirty="0">
                          <a:solidFill>
                            <a:srgbClr val="001A36"/>
                          </a:solidFill>
                          <a:latin typeface="Univers" panose="020B0503020202020204" pitchFamily="34" charset="0"/>
                        </a:rPr>
                        <a:t>X</a:t>
                      </a: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solidFill>
                  </a:tcPr>
                </a:tc>
                <a:tc>
                  <a:txBody>
                    <a:bodyPr/>
                    <a:lstStyle/>
                    <a:p>
                      <a:pPr algn="ctr"/>
                      <a:endParaRPr lang="en-US" sz="1600" dirty="0">
                        <a:solidFill>
                          <a:srgbClr val="001A36"/>
                        </a:solidFill>
                        <a:latin typeface="Univers" panose="020B0503020202020204" pitchFamily="34" charset="0"/>
                      </a:endParaRP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solidFill>
                  </a:tcPr>
                </a:tc>
                <a:tc>
                  <a:txBody>
                    <a:bodyPr/>
                    <a:lstStyle/>
                    <a:p>
                      <a:pPr algn="ctr"/>
                      <a:r>
                        <a:rPr lang="en-US" sz="1600" dirty="0">
                          <a:solidFill>
                            <a:srgbClr val="001A36"/>
                          </a:solidFill>
                          <a:latin typeface="Univers" panose="020B0503020202020204" pitchFamily="34" charset="0"/>
                        </a:rPr>
                        <a:t>X</a:t>
                      </a: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solidFill>
                  </a:tcPr>
                </a:tc>
                <a:tc>
                  <a:txBody>
                    <a:bodyPr/>
                    <a:lstStyle/>
                    <a:p>
                      <a:pPr algn="ctr"/>
                      <a:endParaRPr lang="en-US" sz="1600" dirty="0">
                        <a:solidFill>
                          <a:srgbClr val="001A36"/>
                        </a:solidFill>
                        <a:latin typeface="Univers" panose="020B0503020202020204" pitchFamily="34" charset="0"/>
                      </a:endParaRP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solidFill>
                  </a:tcPr>
                </a:tc>
                <a:extLst>
                  <a:ext uri="{0D108BD9-81ED-4DB2-BD59-A6C34878D82A}">
                    <a16:rowId xmlns:a16="http://schemas.microsoft.com/office/drawing/2014/main" val="3194151531"/>
                  </a:ext>
                </a:extLst>
              </a:tr>
              <a:tr h="640080">
                <a:tc>
                  <a:txBody>
                    <a:bodyPr/>
                    <a:lstStyle/>
                    <a:p>
                      <a:pPr algn="l"/>
                      <a:r>
                        <a:rPr lang="en-US" sz="1600" kern="1200" dirty="0">
                          <a:solidFill>
                            <a:srgbClr val="001A36"/>
                          </a:solidFill>
                          <a:effectLst/>
                          <a:latin typeface="Univers" panose="020B0503020202020204" pitchFamily="34" charset="0"/>
                          <a:ea typeface="+mn-ea"/>
                          <a:cs typeface="+mn-cs"/>
                        </a:rPr>
                        <a:t>Optimize the Common Health Coalition* work plan to contribute to AHA principles.</a:t>
                      </a:r>
                      <a:endParaRPr lang="en-US" sz="1600" dirty="0">
                        <a:solidFill>
                          <a:srgbClr val="001A36"/>
                        </a:solidFill>
                        <a:latin typeface="Univers" panose="020B0503020202020204" pitchFamily="34" charset="0"/>
                      </a:endParaRPr>
                    </a:p>
                  </a:txBody>
                  <a:tcPr marL="182880" marR="182880" marT="91440" marB="91440"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lumMod val="95000"/>
                      </a:schemeClr>
                    </a:solidFill>
                  </a:tcPr>
                </a:tc>
                <a:tc>
                  <a:txBody>
                    <a:bodyPr/>
                    <a:lstStyle/>
                    <a:p>
                      <a:pPr algn="ctr"/>
                      <a:r>
                        <a:rPr lang="en-US" sz="1600" dirty="0">
                          <a:solidFill>
                            <a:srgbClr val="001A36"/>
                          </a:solidFill>
                          <a:latin typeface="Univers" panose="020B0503020202020204" pitchFamily="34" charset="0"/>
                        </a:rPr>
                        <a:t>X</a:t>
                      </a: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lumMod val="95000"/>
                      </a:schemeClr>
                    </a:solidFill>
                  </a:tcPr>
                </a:tc>
                <a:tc>
                  <a:txBody>
                    <a:bodyPr/>
                    <a:lstStyle/>
                    <a:p>
                      <a:pPr algn="ctr"/>
                      <a:endParaRPr lang="en-US" sz="1600" dirty="0">
                        <a:solidFill>
                          <a:srgbClr val="001A36"/>
                        </a:solidFill>
                        <a:latin typeface="Univers" panose="020B0503020202020204" pitchFamily="34" charset="0"/>
                      </a:endParaRP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lumMod val="95000"/>
                      </a:schemeClr>
                    </a:solidFill>
                  </a:tcPr>
                </a:tc>
                <a:tc>
                  <a:txBody>
                    <a:bodyPr/>
                    <a:lstStyle/>
                    <a:p>
                      <a:pPr algn="ctr"/>
                      <a:r>
                        <a:rPr lang="en-US" sz="1600" dirty="0">
                          <a:solidFill>
                            <a:srgbClr val="001A36"/>
                          </a:solidFill>
                          <a:latin typeface="Univers" panose="020B0503020202020204" pitchFamily="34" charset="0"/>
                        </a:rPr>
                        <a:t>X</a:t>
                      </a: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lumMod val="95000"/>
                      </a:schemeClr>
                    </a:solidFill>
                  </a:tcPr>
                </a:tc>
                <a:tc>
                  <a:txBody>
                    <a:bodyPr/>
                    <a:lstStyle/>
                    <a:p>
                      <a:pPr algn="ctr"/>
                      <a:r>
                        <a:rPr lang="en-US" sz="1600" dirty="0">
                          <a:solidFill>
                            <a:srgbClr val="001A36"/>
                          </a:solidFill>
                          <a:latin typeface="Univers" panose="020B0503020202020204" pitchFamily="34" charset="0"/>
                        </a:rPr>
                        <a:t>X</a:t>
                      </a: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lumMod val="95000"/>
                      </a:schemeClr>
                    </a:solidFill>
                  </a:tcPr>
                </a:tc>
                <a:tc>
                  <a:txBody>
                    <a:bodyPr/>
                    <a:lstStyle/>
                    <a:p>
                      <a:pPr algn="ctr"/>
                      <a:endParaRPr lang="en-US" sz="1600" dirty="0">
                        <a:solidFill>
                          <a:srgbClr val="001A36"/>
                        </a:solidFill>
                        <a:latin typeface="Univers" panose="020B0503020202020204" pitchFamily="34" charset="0"/>
                      </a:endParaRP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lumMod val="95000"/>
                      </a:schemeClr>
                    </a:solidFill>
                  </a:tcPr>
                </a:tc>
                <a:tc>
                  <a:txBody>
                    <a:bodyPr/>
                    <a:lstStyle/>
                    <a:p>
                      <a:pPr algn="ctr"/>
                      <a:endParaRPr lang="en-US" sz="1600" dirty="0">
                        <a:solidFill>
                          <a:srgbClr val="001A36"/>
                        </a:solidFill>
                        <a:latin typeface="Univers" panose="020B0503020202020204" pitchFamily="34" charset="0"/>
                      </a:endParaRP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lumMod val="95000"/>
                      </a:schemeClr>
                    </a:solidFill>
                  </a:tcPr>
                </a:tc>
                <a:tc>
                  <a:txBody>
                    <a:bodyPr/>
                    <a:lstStyle/>
                    <a:p>
                      <a:pPr algn="ctr"/>
                      <a:endParaRPr lang="en-US" sz="1600" dirty="0">
                        <a:solidFill>
                          <a:srgbClr val="001A36"/>
                        </a:solidFill>
                        <a:latin typeface="Univers" panose="020B0503020202020204" pitchFamily="34" charset="0"/>
                      </a:endParaRP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lumMod val="95000"/>
                      </a:schemeClr>
                    </a:solidFill>
                  </a:tcPr>
                </a:tc>
                <a:tc>
                  <a:txBody>
                    <a:bodyPr/>
                    <a:lstStyle/>
                    <a:p>
                      <a:pPr algn="ctr"/>
                      <a:r>
                        <a:rPr lang="en-US" sz="1600" dirty="0">
                          <a:solidFill>
                            <a:srgbClr val="001A36"/>
                          </a:solidFill>
                          <a:latin typeface="Univers" panose="020B0503020202020204" pitchFamily="34" charset="0"/>
                        </a:rPr>
                        <a:t>X</a:t>
                      </a: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lumMod val="95000"/>
                      </a:schemeClr>
                    </a:solidFill>
                  </a:tcPr>
                </a:tc>
                <a:tc>
                  <a:txBody>
                    <a:bodyPr/>
                    <a:lstStyle/>
                    <a:p>
                      <a:pPr algn="ctr"/>
                      <a:endParaRPr lang="en-US" sz="1600" dirty="0">
                        <a:solidFill>
                          <a:srgbClr val="001A36"/>
                        </a:solidFill>
                        <a:latin typeface="Univers" panose="020B0503020202020204" pitchFamily="34" charset="0"/>
                      </a:endParaRP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733232934"/>
                  </a:ext>
                </a:extLst>
              </a:tr>
              <a:tr h="640080">
                <a:tc>
                  <a:txBody>
                    <a:bodyPr/>
                    <a:lstStyle/>
                    <a:p>
                      <a:pPr algn="l"/>
                      <a:r>
                        <a:rPr lang="en-US" sz="1600" kern="1200" dirty="0">
                          <a:solidFill>
                            <a:srgbClr val="001A36"/>
                          </a:solidFill>
                          <a:effectLst/>
                          <a:latin typeface="Univers" panose="020B0503020202020204" pitchFamily="34" charset="0"/>
                          <a:ea typeface="+mn-ea"/>
                          <a:cs typeface="+mn-cs"/>
                        </a:rPr>
                        <a:t>Create new bridges between separate but interdependent pieces of the care delivery infrastructure.</a:t>
                      </a:r>
                      <a:endParaRPr lang="en-US" sz="1600" dirty="0">
                        <a:solidFill>
                          <a:srgbClr val="001A36"/>
                        </a:solidFill>
                        <a:latin typeface="Univers" panose="020B0503020202020204" pitchFamily="34" charset="0"/>
                      </a:endParaRPr>
                    </a:p>
                  </a:txBody>
                  <a:tcPr marL="182880" marR="182880" marT="91440" marB="91440"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solidFill>
                  </a:tcPr>
                </a:tc>
                <a:tc>
                  <a:txBody>
                    <a:bodyPr/>
                    <a:lstStyle/>
                    <a:p>
                      <a:pPr algn="ctr"/>
                      <a:r>
                        <a:rPr lang="en-US" sz="1600" dirty="0">
                          <a:solidFill>
                            <a:srgbClr val="001A36"/>
                          </a:solidFill>
                          <a:latin typeface="Univers" panose="020B0503020202020204" pitchFamily="34" charset="0"/>
                        </a:rPr>
                        <a:t>X</a:t>
                      </a: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solidFill>
                  </a:tcPr>
                </a:tc>
                <a:tc>
                  <a:txBody>
                    <a:bodyPr/>
                    <a:lstStyle/>
                    <a:p>
                      <a:pPr algn="ctr"/>
                      <a:r>
                        <a:rPr lang="en-US" sz="1600" dirty="0">
                          <a:solidFill>
                            <a:srgbClr val="001A36"/>
                          </a:solidFill>
                          <a:latin typeface="Univers" panose="020B0503020202020204" pitchFamily="34" charset="0"/>
                        </a:rPr>
                        <a:t>X</a:t>
                      </a: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solidFill>
                  </a:tcPr>
                </a:tc>
                <a:tc>
                  <a:txBody>
                    <a:bodyPr/>
                    <a:lstStyle/>
                    <a:p>
                      <a:pPr algn="ctr"/>
                      <a:endParaRPr lang="en-US" sz="1600" dirty="0">
                        <a:solidFill>
                          <a:srgbClr val="001A36"/>
                        </a:solidFill>
                        <a:latin typeface="Univers" panose="020B0503020202020204" pitchFamily="34" charset="0"/>
                      </a:endParaRP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solidFill>
                  </a:tcPr>
                </a:tc>
                <a:tc>
                  <a:txBody>
                    <a:bodyPr/>
                    <a:lstStyle/>
                    <a:p>
                      <a:pPr algn="ctr"/>
                      <a:endParaRPr lang="en-US" sz="1600" dirty="0">
                        <a:solidFill>
                          <a:srgbClr val="001A36"/>
                        </a:solidFill>
                        <a:latin typeface="Univers" panose="020B0503020202020204" pitchFamily="34" charset="0"/>
                      </a:endParaRP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solidFill>
                  </a:tcPr>
                </a:tc>
                <a:tc>
                  <a:txBody>
                    <a:bodyPr/>
                    <a:lstStyle/>
                    <a:p>
                      <a:pPr algn="ctr"/>
                      <a:r>
                        <a:rPr lang="en-US" sz="1600" dirty="0">
                          <a:solidFill>
                            <a:srgbClr val="001A36"/>
                          </a:solidFill>
                          <a:latin typeface="Univers" panose="020B0503020202020204" pitchFamily="34" charset="0"/>
                        </a:rPr>
                        <a:t>X</a:t>
                      </a: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solidFill>
                  </a:tcPr>
                </a:tc>
                <a:tc>
                  <a:txBody>
                    <a:bodyPr/>
                    <a:lstStyle/>
                    <a:p>
                      <a:pPr algn="ctr"/>
                      <a:r>
                        <a:rPr lang="en-US" sz="1600" dirty="0">
                          <a:solidFill>
                            <a:srgbClr val="001A36"/>
                          </a:solidFill>
                          <a:latin typeface="Univers" panose="020B0503020202020204" pitchFamily="34" charset="0"/>
                        </a:rPr>
                        <a:t>X</a:t>
                      </a: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solidFill>
                  </a:tcPr>
                </a:tc>
                <a:tc>
                  <a:txBody>
                    <a:bodyPr/>
                    <a:lstStyle/>
                    <a:p>
                      <a:pPr algn="ctr"/>
                      <a:endParaRPr lang="en-US" sz="1600" dirty="0">
                        <a:solidFill>
                          <a:srgbClr val="001A36"/>
                        </a:solidFill>
                        <a:latin typeface="Univers" panose="020B0503020202020204" pitchFamily="34" charset="0"/>
                      </a:endParaRP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solidFill>
                  </a:tcPr>
                </a:tc>
                <a:tc>
                  <a:txBody>
                    <a:bodyPr/>
                    <a:lstStyle/>
                    <a:p>
                      <a:pPr algn="ctr"/>
                      <a:r>
                        <a:rPr lang="en-US" sz="1600" dirty="0">
                          <a:solidFill>
                            <a:srgbClr val="001A36"/>
                          </a:solidFill>
                          <a:latin typeface="Univers" panose="020B0503020202020204" pitchFamily="34" charset="0"/>
                        </a:rPr>
                        <a:t>X</a:t>
                      </a: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solidFill>
                  </a:tcPr>
                </a:tc>
                <a:tc>
                  <a:txBody>
                    <a:bodyPr/>
                    <a:lstStyle/>
                    <a:p>
                      <a:pPr algn="ctr"/>
                      <a:r>
                        <a:rPr lang="en-US" sz="1600" dirty="0">
                          <a:solidFill>
                            <a:srgbClr val="001A36"/>
                          </a:solidFill>
                          <a:latin typeface="Univers" panose="020B0503020202020204" pitchFamily="34" charset="0"/>
                        </a:rPr>
                        <a:t>X</a:t>
                      </a: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solidFill>
                  </a:tcPr>
                </a:tc>
                <a:extLst>
                  <a:ext uri="{0D108BD9-81ED-4DB2-BD59-A6C34878D82A}">
                    <a16:rowId xmlns:a16="http://schemas.microsoft.com/office/drawing/2014/main" val="639910770"/>
                  </a:ext>
                </a:extLst>
              </a:tr>
              <a:tr h="640080">
                <a:tc>
                  <a:txBody>
                    <a:bodyPr/>
                    <a:lstStyle/>
                    <a:p>
                      <a:pPr algn="l"/>
                      <a:r>
                        <a:rPr lang="en-US" sz="1600" kern="1200" dirty="0">
                          <a:solidFill>
                            <a:srgbClr val="001A36"/>
                          </a:solidFill>
                          <a:effectLst/>
                          <a:latin typeface="Univers" panose="020B0503020202020204" pitchFamily="34" charset="0"/>
                          <a:ea typeface="+mn-ea"/>
                          <a:cs typeface="+mn-cs"/>
                        </a:rPr>
                        <a:t>Scale competencies in support of population segments with unique needs, e.g., aging, maternal and child, behavioral and mental health.</a:t>
                      </a:r>
                      <a:endParaRPr lang="en-US" sz="1600" dirty="0">
                        <a:solidFill>
                          <a:srgbClr val="001A36"/>
                        </a:solidFill>
                        <a:latin typeface="Univers" panose="020B0503020202020204" pitchFamily="34" charset="0"/>
                      </a:endParaRPr>
                    </a:p>
                  </a:txBody>
                  <a:tcPr marL="182880" marR="182880" marT="91440" marB="91440"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lumMod val="95000"/>
                      </a:schemeClr>
                    </a:solidFill>
                  </a:tcPr>
                </a:tc>
                <a:tc>
                  <a:txBody>
                    <a:bodyPr/>
                    <a:lstStyle/>
                    <a:p>
                      <a:pPr algn="ctr"/>
                      <a:r>
                        <a:rPr lang="en-US" sz="1600" dirty="0">
                          <a:solidFill>
                            <a:srgbClr val="001A36"/>
                          </a:solidFill>
                          <a:latin typeface="Univers" panose="020B0503020202020204" pitchFamily="34" charset="0"/>
                        </a:rPr>
                        <a:t>X</a:t>
                      </a: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lumMod val="95000"/>
                      </a:schemeClr>
                    </a:solidFill>
                  </a:tcPr>
                </a:tc>
                <a:tc>
                  <a:txBody>
                    <a:bodyPr/>
                    <a:lstStyle/>
                    <a:p>
                      <a:pPr algn="ctr"/>
                      <a:endParaRPr lang="en-US" sz="1600" dirty="0">
                        <a:solidFill>
                          <a:srgbClr val="001A36"/>
                        </a:solidFill>
                        <a:latin typeface="Univers" panose="020B0503020202020204" pitchFamily="34" charset="0"/>
                      </a:endParaRP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lumMod val="95000"/>
                      </a:schemeClr>
                    </a:solidFill>
                  </a:tcPr>
                </a:tc>
                <a:tc>
                  <a:txBody>
                    <a:bodyPr/>
                    <a:lstStyle/>
                    <a:p>
                      <a:pPr algn="ctr"/>
                      <a:r>
                        <a:rPr lang="en-US" sz="1600" dirty="0">
                          <a:solidFill>
                            <a:srgbClr val="001A36"/>
                          </a:solidFill>
                          <a:latin typeface="Univers" panose="020B0503020202020204" pitchFamily="34" charset="0"/>
                        </a:rPr>
                        <a:t>X</a:t>
                      </a: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lumMod val="95000"/>
                      </a:schemeClr>
                    </a:solidFill>
                  </a:tcPr>
                </a:tc>
                <a:tc>
                  <a:txBody>
                    <a:bodyPr/>
                    <a:lstStyle/>
                    <a:p>
                      <a:pPr algn="ctr"/>
                      <a:endParaRPr lang="en-US" sz="1600" dirty="0">
                        <a:solidFill>
                          <a:srgbClr val="001A36"/>
                        </a:solidFill>
                        <a:latin typeface="Univers" panose="020B0503020202020204" pitchFamily="34" charset="0"/>
                      </a:endParaRP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lumMod val="95000"/>
                      </a:schemeClr>
                    </a:solidFill>
                  </a:tcPr>
                </a:tc>
                <a:tc>
                  <a:txBody>
                    <a:bodyPr/>
                    <a:lstStyle/>
                    <a:p>
                      <a:pPr algn="ctr"/>
                      <a:endParaRPr lang="en-US" sz="1600" dirty="0">
                        <a:solidFill>
                          <a:srgbClr val="001A36"/>
                        </a:solidFill>
                        <a:latin typeface="Univers" panose="020B0503020202020204" pitchFamily="34" charset="0"/>
                      </a:endParaRP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lumMod val="95000"/>
                      </a:schemeClr>
                    </a:solidFill>
                  </a:tcPr>
                </a:tc>
                <a:tc>
                  <a:txBody>
                    <a:bodyPr/>
                    <a:lstStyle/>
                    <a:p>
                      <a:pPr algn="ctr"/>
                      <a:endParaRPr lang="en-US" sz="1600" dirty="0">
                        <a:solidFill>
                          <a:srgbClr val="001A36"/>
                        </a:solidFill>
                        <a:latin typeface="Univers" panose="020B0503020202020204" pitchFamily="34" charset="0"/>
                      </a:endParaRP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lumMod val="95000"/>
                      </a:schemeClr>
                    </a:solidFill>
                  </a:tcPr>
                </a:tc>
                <a:tc>
                  <a:txBody>
                    <a:bodyPr/>
                    <a:lstStyle/>
                    <a:p>
                      <a:pPr algn="ctr"/>
                      <a:r>
                        <a:rPr lang="en-US" sz="1600" dirty="0">
                          <a:solidFill>
                            <a:srgbClr val="001A36"/>
                          </a:solidFill>
                          <a:latin typeface="Univers" panose="020B0503020202020204" pitchFamily="34" charset="0"/>
                        </a:rPr>
                        <a:t>X</a:t>
                      </a: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lumMod val="95000"/>
                      </a:schemeClr>
                    </a:solidFill>
                  </a:tcPr>
                </a:tc>
                <a:tc>
                  <a:txBody>
                    <a:bodyPr/>
                    <a:lstStyle/>
                    <a:p>
                      <a:pPr algn="ctr"/>
                      <a:r>
                        <a:rPr lang="en-US" sz="1600" dirty="0">
                          <a:solidFill>
                            <a:srgbClr val="001A36"/>
                          </a:solidFill>
                          <a:latin typeface="Univers" panose="020B0503020202020204" pitchFamily="34" charset="0"/>
                        </a:rPr>
                        <a:t>X</a:t>
                      </a: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lumMod val="95000"/>
                      </a:schemeClr>
                    </a:solidFill>
                  </a:tcPr>
                </a:tc>
                <a:tc>
                  <a:txBody>
                    <a:bodyPr/>
                    <a:lstStyle/>
                    <a:p>
                      <a:pPr algn="ctr"/>
                      <a:r>
                        <a:rPr lang="en-US" sz="1600" dirty="0">
                          <a:solidFill>
                            <a:srgbClr val="001A36"/>
                          </a:solidFill>
                          <a:latin typeface="Univers" panose="020B0503020202020204" pitchFamily="34" charset="0"/>
                        </a:rPr>
                        <a:t>X</a:t>
                      </a: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519232898"/>
                  </a:ext>
                </a:extLst>
              </a:tr>
            </a:tbl>
          </a:graphicData>
        </a:graphic>
      </p:graphicFrame>
      <p:sp>
        <p:nvSpPr>
          <p:cNvPr id="2" name="TextBox 1">
            <a:extLst>
              <a:ext uri="{FF2B5EF4-FFF2-40B4-BE49-F238E27FC236}">
                <a16:creationId xmlns:a16="http://schemas.microsoft.com/office/drawing/2014/main" id="{6B9D1BDC-804D-D342-75E7-C72DC5D5DAFB}"/>
              </a:ext>
            </a:extLst>
          </p:cNvPr>
          <p:cNvSpPr txBox="1"/>
          <p:nvPr/>
        </p:nvSpPr>
        <p:spPr>
          <a:xfrm>
            <a:off x="242989" y="6109798"/>
            <a:ext cx="11732443" cy="492443"/>
          </a:xfrm>
          <a:prstGeom prst="rect">
            <a:avLst/>
          </a:prstGeom>
          <a:noFill/>
        </p:spPr>
        <p:txBody>
          <a:bodyPr wrap="square" rtlCol="0">
            <a:spAutoFit/>
          </a:bodyPr>
          <a:lstStyle/>
          <a:p>
            <a:r>
              <a:rPr lang="en-US" sz="1300" dirty="0">
                <a:solidFill>
                  <a:schemeClr val="bg1"/>
                </a:solidFill>
              </a:rPr>
              <a:t>*The Common Health Coalition is the coalition formed by the AHA, American Medical Association, America’s Health Insurance Plans, Association for Community Health Plans and Kaiser Permanente to make improvements to the intersection between the health care delivery and public health infrastructures. </a:t>
            </a:r>
          </a:p>
        </p:txBody>
      </p:sp>
    </p:spTree>
    <p:extLst>
      <p:ext uri="{BB962C8B-B14F-4D97-AF65-F5344CB8AC3E}">
        <p14:creationId xmlns:p14="http://schemas.microsoft.com/office/powerpoint/2010/main" val="420450628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2B9F75-D013-D70B-19E9-2E6EF65D3ED7}"/>
            </a:ext>
          </a:extLst>
        </p:cNvPr>
        <p:cNvGrpSpPr/>
        <p:nvPr/>
      </p:nvGrpSpPr>
      <p:grpSpPr>
        <a:xfrm>
          <a:off x="0" y="0"/>
          <a:ext cx="0" cy="0"/>
          <a:chOff x="0" y="0"/>
          <a:chExt cx="0" cy="0"/>
        </a:xfrm>
      </p:grpSpPr>
      <p:sp>
        <p:nvSpPr>
          <p:cNvPr id="26" name="Rectangle 25">
            <a:extLst>
              <a:ext uri="{FF2B5EF4-FFF2-40B4-BE49-F238E27FC236}">
                <a16:creationId xmlns:a16="http://schemas.microsoft.com/office/drawing/2014/main" id="{198676C3-7F22-4104-1DE8-005D6DBA9787}"/>
              </a:ext>
            </a:extLst>
          </p:cNvPr>
          <p:cNvSpPr/>
          <p:nvPr/>
        </p:nvSpPr>
        <p:spPr>
          <a:xfrm>
            <a:off x="-6151640" y="-3570973"/>
            <a:ext cx="24495280" cy="14145842"/>
          </a:xfrm>
          <a:prstGeom prst="rect">
            <a:avLst/>
          </a:prstGeom>
          <a:gradFill>
            <a:gsLst>
              <a:gs pos="0">
                <a:srgbClr val="002C5D"/>
              </a:gs>
              <a:gs pos="100000">
                <a:schemeClr val="tx1"/>
              </a:gs>
            </a:gsLst>
            <a:path path="circle">
              <a:fillToRect l="50000" t="50000" r="50000" b="50000"/>
            </a:path>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descr="A black and white sign with white text&#10;&#10;Description automatically generated">
            <a:extLst>
              <a:ext uri="{FF2B5EF4-FFF2-40B4-BE49-F238E27FC236}">
                <a16:creationId xmlns:a16="http://schemas.microsoft.com/office/drawing/2014/main" id="{7D0B4497-23C2-DF57-FABF-398E70B5AE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70263" y="224982"/>
            <a:ext cx="2109220" cy="786386"/>
          </a:xfrm>
          <a:prstGeom prst="rect">
            <a:avLst/>
          </a:prstGeom>
        </p:spPr>
      </p:pic>
      <p:pic>
        <p:nvPicPr>
          <p:cNvPr id="12" name="Picture 11">
            <a:extLst>
              <a:ext uri="{FF2B5EF4-FFF2-40B4-BE49-F238E27FC236}">
                <a16:creationId xmlns:a16="http://schemas.microsoft.com/office/drawing/2014/main" id="{5045CFCE-5564-C63F-69AE-CD84B4A69BE1}"/>
              </a:ext>
            </a:extLst>
          </p:cNvPr>
          <p:cNvPicPr>
            <a:picLocks noChangeAspect="1"/>
          </p:cNvPicPr>
          <p:nvPr/>
        </p:nvPicPr>
        <p:blipFill>
          <a:blip r:embed="rId3"/>
          <a:stretch>
            <a:fillRect/>
          </a:stretch>
        </p:blipFill>
        <p:spPr>
          <a:xfrm>
            <a:off x="0" y="1529202"/>
            <a:ext cx="12192000" cy="4704369"/>
          </a:xfrm>
          <a:prstGeom prst="rect">
            <a:avLst/>
          </a:prstGeom>
        </p:spPr>
      </p:pic>
    </p:spTree>
    <p:extLst>
      <p:ext uri="{BB962C8B-B14F-4D97-AF65-F5344CB8AC3E}">
        <p14:creationId xmlns:p14="http://schemas.microsoft.com/office/powerpoint/2010/main" val="25734312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13CC17-2CC3-EB34-CB37-18BE57A48332}"/>
            </a:ext>
          </a:extLst>
        </p:cNvPr>
        <p:cNvGrpSpPr/>
        <p:nvPr/>
      </p:nvGrpSpPr>
      <p:grpSpPr>
        <a:xfrm>
          <a:off x="0" y="0"/>
          <a:ext cx="0" cy="0"/>
          <a:chOff x="0" y="0"/>
          <a:chExt cx="0" cy="0"/>
        </a:xfrm>
      </p:grpSpPr>
      <p:sp>
        <p:nvSpPr>
          <p:cNvPr id="26" name="Rectangle 25">
            <a:extLst>
              <a:ext uri="{FF2B5EF4-FFF2-40B4-BE49-F238E27FC236}">
                <a16:creationId xmlns:a16="http://schemas.microsoft.com/office/drawing/2014/main" id="{519290EF-652F-75DE-CA82-9252569CBD69}"/>
              </a:ext>
            </a:extLst>
          </p:cNvPr>
          <p:cNvSpPr/>
          <p:nvPr/>
        </p:nvSpPr>
        <p:spPr>
          <a:xfrm>
            <a:off x="-6141202" y="-3609474"/>
            <a:ext cx="24495280" cy="14145842"/>
          </a:xfrm>
          <a:prstGeom prst="rect">
            <a:avLst/>
          </a:prstGeom>
          <a:gradFill>
            <a:gsLst>
              <a:gs pos="0">
                <a:srgbClr val="002C5D"/>
              </a:gs>
              <a:gs pos="100000">
                <a:schemeClr val="tx1"/>
              </a:gs>
            </a:gsLst>
            <a:path path="circle">
              <a:fillToRect l="50000" t="50000" r="50000" b="50000"/>
            </a:path>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descr="A black and white sign with white text&#10;&#10;Description automatically generated">
            <a:extLst>
              <a:ext uri="{FF2B5EF4-FFF2-40B4-BE49-F238E27FC236}">
                <a16:creationId xmlns:a16="http://schemas.microsoft.com/office/drawing/2014/main" id="{79CE7B00-9821-303C-54B4-4159F49833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70263" y="224982"/>
            <a:ext cx="2109220" cy="786386"/>
          </a:xfrm>
          <a:prstGeom prst="rect">
            <a:avLst/>
          </a:prstGeom>
        </p:spPr>
      </p:pic>
      <p:graphicFrame>
        <p:nvGraphicFramePr>
          <p:cNvPr id="30" name="Table 29">
            <a:extLst>
              <a:ext uri="{FF2B5EF4-FFF2-40B4-BE49-F238E27FC236}">
                <a16:creationId xmlns:a16="http://schemas.microsoft.com/office/drawing/2014/main" id="{4796C9E4-453F-83BD-44CF-77F8E8DF6EAA}"/>
              </a:ext>
            </a:extLst>
          </p:cNvPr>
          <p:cNvGraphicFramePr>
            <a:graphicFrameLocks noGrp="1"/>
          </p:cNvGraphicFramePr>
          <p:nvPr>
            <p:extLst>
              <p:ext uri="{D42A27DB-BD31-4B8C-83A1-F6EECF244321}">
                <p14:modId xmlns:p14="http://schemas.microsoft.com/office/powerpoint/2010/main" val="3646548208"/>
              </p:ext>
            </p:extLst>
          </p:nvPr>
        </p:nvGraphicFramePr>
        <p:xfrm>
          <a:off x="232553" y="1610835"/>
          <a:ext cx="11726893" cy="3932519"/>
        </p:xfrm>
        <a:graphic>
          <a:graphicData uri="http://schemas.openxmlformats.org/drawingml/2006/table">
            <a:tbl>
              <a:tblPr firstRow="1" bandRow="1">
                <a:tableStyleId>{17292A2E-F333-43FB-9621-5CBBE7FDCDCB}</a:tableStyleId>
              </a:tblPr>
              <a:tblGrid>
                <a:gridCol w="7612093">
                  <a:extLst>
                    <a:ext uri="{9D8B030D-6E8A-4147-A177-3AD203B41FA5}">
                      <a16:colId xmlns:a16="http://schemas.microsoft.com/office/drawing/2014/main" val="3848644639"/>
                    </a:ext>
                  </a:extLst>
                </a:gridCol>
                <a:gridCol w="457200">
                  <a:extLst>
                    <a:ext uri="{9D8B030D-6E8A-4147-A177-3AD203B41FA5}">
                      <a16:colId xmlns:a16="http://schemas.microsoft.com/office/drawing/2014/main" val="1429619656"/>
                    </a:ext>
                  </a:extLst>
                </a:gridCol>
                <a:gridCol w="457200">
                  <a:extLst>
                    <a:ext uri="{9D8B030D-6E8A-4147-A177-3AD203B41FA5}">
                      <a16:colId xmlns:a16="http://schemas.microsoft.com/office/drawing/2014/main" val="2185017337"/>
                    </a:ext>
                  </a:extLst>
                </a:gridCol>
                <a:gridCol w="457200">
                  <a:extLst>
                    <a:ext uri="{9D8B030D-6E8A-4147-A177-3AD203B41FA5}">
                      <a16:colId xmlns:a16="http://schemas.microsoft.com/office/drawing/2014/main" val="4096566774"/>
                    </a:ext>
                  </a:extLst>
                </a:gridCol>
                <a:gridCol w="457200">
                  <a:extLst>
                    <a:ext uri="{9D8B030D-6E8A-4147-A177-3AD203B41FA5}">
                      <a16:colId xmlns:a16="http://schemas.microsoft.com/office/drawing/2014/main" val="56839443"/>
                    </a:ext>
                  </a:extLst>
                </a:gridCol>
                <a:gridCol w="457200">
                  <a:extLst>
                    <a:ext uri="{9D8B030D-6E8A-4147-A177-3AD203B41FA5}">
                      <a16:colId xmlns:a16="http://schemas.microsoft.com/office/drawing/2014/main" val="2282902543"/>
                    </a:ext>
                  </a:extLst>
                </a:gridCol>
                <a:gridCol w="457200">
                  <a:extLst>
                    <a:ext uri="{9D8B030D-6E8A-4147-A177-3AD203B41FA5}">
                      <a16:colId xmlns:a16="http://schemas.microsoft.com/office/drawing/2014/main" val="3833607162"/>
                    </a:ext>
                  </a:extLst>
                </a:gridCol>
                <a:gridCol w="457200">
                  <a:extLst>
                    <a:ext uri="{9D8B030D-6E8A-4147-A177-3AD203B41FA5}">
                      <a16:colId xmlns:a16="http://schemas.microsoft.com/office/drawing/2014/main" val="148272734"/>
                    </a:ext>
                  </a:extLst>
                </a:gridCol>
                <a:gridCol w="457200">
                  <a:extLst>
                    <a:ext uri="{9D8B030D-6E8A-4147-A177-3AD203B41FA5}">
                      <a16:colId xmlns:a16="http://schemas.microsoft.com/office/drawing/2014/main" val="2663961784"/>
                    </a:ext>
                  </a:extLst>
                </a:gridCol>
                <a:gridCol w="457200">
                  <a:extLst>
                    <a:ext uri="{9D8B030D-6E8A-4147-A177-3AD203B41FA5}">
                      <a16:colId xmlns:a16="http://schemas.microsoft.com/office/drawing/2014/main" val="968548588"/>
                    </a:ext>
                  </a:extLst>
                </a:gridCol>
              </a:tblGrid>
              <a:tr h="731520">
                <a:tc>
                  <a:txBody>
                    <a:bodyPr/>
                    <a:lstStyle/>
                    <a:p>
                      <a:pPr algn="ctr"/>
                      <a:r>
                        <a:rPr lang="en-US" sz="2400" b="1" kern="1200" dirty="0">
                          <a:solidFill>
                            <a:schemeClr val="bg1"/>
                          </a:solidFill>
                          <a:effectLst/>
                          <a:latin typeface="Univers" panose="020B0503020202020204" pitchFamily="34" charset="0"/>
                          <a:ea typeface="+mn-ea"/>
                          <a:cs typeface="+mn-cs"/>
                        </a:rPr>
                        <a:t>STRATEGIES </a:t>
                      </a:r>
                      <a:endParaRPr lang="en-US" sz="2400" dirty="0">
                        <a:solidFill>
                          <a:srgbClr val="001A36"/>
                        </a:solidFill>
                        <a:latin typeface="Univers" panose="020B0503020202020204" pitchFamily="34" charset="0"/>
                      </a:endParaRP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rgbClr val="6CB2E2"/>
                    </a:solidFill>
                  </a:tcPr>
                </a:tc>
                <a:tc gridSpan="9">
                  <a:txBody>
                    <a:bodyPr/>
                    <a:lstStyle/>
                    <a:p>
                      <a:pPr algn="ctr"/>
                      <a:r>
                        <a:rPr lang="en-US" sz="2400" b="1" kern="1200" dirty="0">
                          <a:solidFill>
                            <a:schemeClr val="bg1"/>
                          </a:solidFill>
                          <a:effectLst/>
                          <a:latin typeface="Univers" panose="020B0503020202020204" pitchFamily="34" charset="0"/>
                          <a:ea typeface="+mn-ea"/>
                          <a:cs typeface="+mn-cs"/>
                        </a:rPr>
                        <a:t>PRINCIPLES</a:t>
                      </a:r>
                      <a:endParaRPr lang="en-US" sz="2400" dirty="0">
                        <a:solidFill>
                          <a:srgbClr val="001A36"/>
                        </a:solidFill>
                        <a:latin typeface="Univers" panose="020B0503020202020204" pitchFamily="34" charset="0"/>
                      </a:endParaRP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rgbClr val="6CB2E2"/>
                    </a:solidFill>
                  </a:tcPr>
                </a:tc>
                <a:tc hMerge="1">
                  <a:txBody>
                    <a:bodyPr/>
                    <a:lstStyle/>
                    <a:p>
                      <a:endParaRPr lang="en-US" dirty="0">
                        <a:solidFill>
                          <a:srgbClr val="001A36"/>
                        </a:solidFill>
                        <a:latin typeface="Univers" panose="020B0503020202020204" pitchFamily="34" charset="0"/>
                      </a:endParaRP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rgbClr val="6CB2E2"/>
                    </a:solidFill>
                  </a:tcPr>
                </a:tc>
                <a:tc hMerge="1">
                  <a:txBody>
                    <a:bodyPr/>
                    <a:lstStyle/>
                    <a:p>
                      <a:endParaRPr lang="en-US" dirty="0">
                        <a:solidFill>
                          <a:srgbClr val="001A36"/>
                        </a:solidFill>
                        <a:latin typeface="Univers" panose="020B0503020202020204" pitchFamily="34" charset="0"/>
                      </a:endParaRP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rgbClr val="6CB2E2"/>
                    </a:solidFill>
                  </a:tcPr>
                </a:tc>
                <a:tc hMerge="1">
                  <a:txBody>
                    <a:bodyPr/>
                    <a:lstStyle/>
                    <a:p>
                      <a:endParaRPr lang="en-US" dirty="0">
                        <a:solidFill>
                          <a:srgbClr val="001A36"/>
                        </a:solidFill>
                        <a:latin typeface="Univers" panose="020B0503020202020204" pitchFamily="34" charset="0"/>
                      </a:endParaRP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rgbClr val="6CB2E2"/>
                    </a:solidFill>
                  </a:tcPr>
                </a:tc>
                <a:tc hMerge="1">
                  <a:txBody>
                    <a:bodyPr/>
                    <a:lstStyle/>
                    <a:p>
                      <a:endParaRPr lang="en-US" dirty="0">
                        <a:solidFill>
                          <a:srgbClr val="001A36"/>
                        </a:solidFill>
                        <a:latin typeface="Univers" panose="020B0503020202020204" pitchFamily="34" charset="0"/>
                      </a:endParaRP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rgbClr val="6CB2E2"/>
                    </a:solidFill>
                  </a:tcPr>
                </a:tc>
                <a:tc hMerge="1">
                  <a:txBody>
                    <a:bodyPr/>
                    <a:lstStyle/>
                    <a:p>
                      <a:endParaRPr lang="en-US" dirty="0">
                        <a:solidFill>
                          <a:srgbClr val="001A36"/>
                        </a:solidFill>
                        <a:latin typeface="Univers" panose="020B0503020202020204" pitchFamily="34" charset="0"/>
                      </a:endParaRP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rgbClr val="6CB2E2"/>
                    </a:solidFill>
                  </a:tcPr>
                </a:tc>
                <a:tc hMerge="1">
                  <a:txBody>
                    <a:bodyPr/>
                    <a:lstStyle/>
                    <a:p>
                      <a:endParaRPr lang="en-US" dirty="0">
                        <a:solidFill>
                          <a:srgbClr val="001A36"/>
                        </a:solidFill>
                        <a:latin typeface="Univers" panose="020B0503020202020204" pitchFamily="34" charset="0"/>
                      </a:endParaRP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rgbClr val="6CB2E2"/>
                    </a:solidFill>
                  </a:tcPr>
                </a:tc>
                <a:tc hMerge="1">
                  <a:txBody>
                    <a:bodyPr/>
                    <a:lstStyle/>
                    <a:p>
                      <a:endParaRPr lang="en-US" dirty="0">
                        <a:solidFill>
                          <a:srgbClr val="001A36"/>
                        </a:solidFill>
                        <a:latin typeface="Univers" panose="020B0503020202020204" pitchFamily="34" charset="0"/>
                      </a:endParaRP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rgbClr val="6CB2E2"/>
                    </a:solidFill>
                  </a:tcPr>
                </a:tc>
                <a:tc hMerge="1">
                  <a:txBody>
                    <a:bodyPr/>
                    <a:lstStyle/>
                    <a:p>
                      <a:endParaRPr lang="en-US" dirty="0">
                        <a:solidFill>
                          <a:srgbClr val="001A36"/>
                        </a:solidFill>
                        <a:latin typeface="Univers" panose="020B0503020202020204" pitchFamily="34" charset="0"/>
                      </a:endParaRP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rgbClr val="6CB2E2"/>
                    </a:solidFill>
                  </a:tcPr>
                </a:tc>
                <a:extLst>
                  <a:ext uri="{0D108BD9-81ED-4DB2-BD59-A6C34878D82A}">
                    <a16:rowId xmlns:a16="http://schemas.microsoft.com/office/drawing/2014/main" val="2656969397"/>
                  </a:ext>
                </a:extLst>
              </a:tr>
              <a:tr h="457200">
                <a:tc>
                  <a:txBody>
                    <a:bodyPr/>
                    <a:lstStyle/>
                    <a:p>
                      <a:pPr algn="ctr"/>
                      <a:endParaRPr lang="en-US" sz="1600" dirty="0">
                        <a:solidFill>
                          <a:srgbClr val="001A36"/>
                        </a:solidFill>
                        <a:latin typeface="Univers" panose="020B0503020202020204" pitchFamily="34" charset="0"/>
                      </a:endParaRP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solidFill>
                  </a:tcPr>
                </a:tc>
                <a:tc>
                  <a:txBody>
                    <a:bodyPr/>
                    <a:lstStyle/>
                    <a:p>
                      <a:pPr algn="ctr"/>
                      <a:r>
                        <a:rPr lang="en-US" sz="1600" b="1" dirty="0">
                          <a:solidFill>
                            <a:srgbClr val="001A36"/>
                          </a:solidFill>
                          <a:latin typeface="Univers" panose="020B0503020202020204" pitchFamily="34" charset="0"/>
                        </a:rPr>
                        <a:t>1</a:t>
                      </a: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solidFill>
                  </a:tcPr>
                </a:tc>
                <a:tc>
                  <a:txBody>
                    <a:bodyPr/>
                    <a:lstStyle/>
                    <a:p>
                      <a:pPr algn="ctr"/>
                      <a:r>
                        <a:rPr lang="en-US" sz="1600" b="1" dirty="0">
                          <a:solidFill>
                            <a:srgbClr val="001A36"/>
                          </a:solidFill>
                          <a:latin typeface="Univers" panose="020B0503020202020204" pitchFamily="34" charset="0"/>
                        </a:rPr>
                        <a:t>2</a:t>
                      </a: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solidFill>
                  </a:tcPr>
                </a:tc>
                <a:tc>
                  <a:txBody>
                    <a:bodyPr/>
                    <a:lstStyle/>
                    <a:p>
                      <a:pPr algn="ctr"/>
                      <a:r>
                        <a:rPr lang="en-US" sz="1600" b="1" dirty="0">
                          <a:solidFill>
                            <a:srgbClr val="001A36"/>
                          </a:solidFill>
                          <a:latin typeface="Univers" panose="020B0503020202020204" pitchFamily="34" charset="0"/>
                        </a:rPr>
                        <a:t>3</a:t>
                      </a: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solidFill>
                  </a:tcPr>
                </a:tc>
                <a:tc>
                  <a:txBody>
                    <a:bodyPr/>
                    <a:lstStyle/>
                    <a:p>
                      <a:pPr algn="ctr"/>
                      <a:r>
                        <a:rPr lang="en-US" sz="1600" b="1" dirty="0">
                          <a:solidFill>
                            <a:srgbClr val="001A36"/>
                          </a:solidFill>
                          <a:latin typeface="Univers" panose="020B0503020202020204" pitchFamily="34" charset="0"/>
                        </a:rPr>
                        <a:t>4</a:t>
                      </a: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solidFill>
                  </a:tcPr>
                </a:tc>
                <a:tc>
                  <a:txBody>
                    <a:bodyPr/>
                    <a:lstStyle/>
                    <a:p>
                      <a:pPr algn="ctr"/>
                      <a:r>
                        <a:rPr lang="en-US" sz="1600" b="1" dirty="0">
                          <a:solidFill>
                            <a:srgbClr val="001A36"/>
                          </a:solidFill>
                          <a:latin typeface="Univers" panose="020B0503020202020204" pitchFamily="34" charset="0"/>
                        </a:rPr>
                        <a:t>5</a:t>
                      </a: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solidFill>
                  </a:tcPr>
                </a:tc>
                <a:tc>
                  <a:txBody>
                    <a:bodyPr/>
                    <a:lstStyle/>
                    <a:p>
                      <a:pPr algn="ctr"/>
                      <a:r>
                        <a:rPr lang="en-US" sz="1600" b="1" dirty="0">
                          <a:solidFill>
                            <a:srgbClr val="001A36"/>
                          </a:solidFill>
                          <a:latin typeface="Univers" panose="020B0503020202020204" pitchFamily="34" charset="0"/>
                        </a:rPr>
                        <a:t>6</a:t>
                      </a: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solidFill>
                  </a:tcPr>
                </a:tc>
                <a:tc>
                  <a:txBody>
                    <a:bodyPr/>
                    <a:lstStyle/>
                    <a:p>
                      <a:pPr algn="ctr"/>
                      <a:r>
                        <a:rPr lang="en-US" sz="1600" b="1" dirty="0">
                          <a:solidFill>
                            <a:srgbClr val="001A36"/>
                          </a:solidFill>
                          <a:latin typeface="Univers" panose="020B0503020202020204" pitchFamily="34" charset="0"/>
                        </a:rPr>
                        <a:t>7</a:t>
                      </a: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solidFill>
                  </a:tcPr>
                </a:tc>
                <a:tc>
                  <a:txBody>
                    <a:bodyPr/>
                    <a:lstStyle/>
                    <a:p>
                      <a:pPr algn="ctr"/>
                      <a:r>
                        <a:rPr lang="en-US" sz="1600" b="1" dirty="0">
                          <a:solidFill>
                            <a:srgbClr val="001A36"/>
                          </a:solidFill>
                          <a:latin typeface="Univers" panose="020B0503020202020204" pitchFamily="34" charset="0"/>
                        </a:rPr>
                        <a:t>8</a:t>
                      </a: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solidFill>
                  </a:tcPr>
                </a:tc>
                <a:tc>
                  <a:txBody>
                    <a:bodyPr/>
                    <a:lstStyle/>
                    <a:p>
                      <a:pPr algn="ctr"/>
                      <a:r>
                        <a:rPr lang="en-US" sz="1600" b="1" dirty="0">
                          <a:solidFill>
                            <a:srgbClr val="001A36"/>
                          </a:solidFill>
                          <a:latin typeface="Univers" panose="020B0503020202020204" pitchFamily="34" charset="0"/>
                        </a:rPr>
                        <a:t>9</a:t>
                      </a: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solidFill>
                  </a:tcPr>
                </a:tc>
                <a:extLst>
                  <a:ext uri="{0D108BD9-81ED-4DB2-BD59-A6C34878D82A}">
                    <a16:rowId xmlns:a16="http://schemas.microsoft.com/office/drawing/2014/main" val="3091879271"/>
                  </a:ext>
                </a:extLst>
              </a:tr>
              <a:tr h="889834">
                <a:tc>
                  <a:txBody>
                    <a:bodyPr/>
                    <a:lstStyle/>
                    <a:p>
                      <a:pPr algn="l"/>
                      <a:r>
                        <a:rPr lang="en-US" sz="1600" kern="1200" dirty="0">
                          <a:solidFill>
                            <a:srgbClr val="001A36"/>
                          </a:solidFill>
                          <a:effectLst/>
                          <a:latin typeface="Univers" panose="020B0503020202020204" pitchFamily="34" charset="0"/>
                          <a:ea typeface="+mn-ea"/>
                          <a:cs typeface="+mn-cs"/>
                        </a:rPr>
                        <a:t>Scale and spread the successful new care models as designed by members.</a:t>
                      </a:r>
                      <a:endParaRPr lang="en-US" sz="1600" dirty="0">
                        <a:solidFill>
                          <a:srgbClr val="001A36"/>
                        </a:solidFill>
                        <a:latin typeface="Univers" panose="020B0503020202020204" pitchFamily="34" charset="0"/>
                      </a:endParaRPr>
                    </a:p>
                  </a:txBody>
                  <a:tcPr marL="182880" marR="182880" marT="91440" marB="91440"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lumMod val="95000"/>
                      </a:schemeClr>
                    </a:solidFill>
                  </a:tcPr>
                </a:tc>
                <a:tc>
                  <a:txBody>
                    <a:bodyPr/>
                    <a:lstStyle/>
                    <a:p>
                      <a:pPr algn="ctr"/>
                      <a:r>
                        <a:rPr lang="en-US" sz="1600" dirty="0">
                          <a:solidFill>
                            <a:srgbClr val="001A36"/>
                          </a:solidFill>
                          <a:latin typeface="Univers" panose="020B0503020202020204" pitchFamily="34" charset="0"/>
                        </a:rPr>
                        <a:t>X</a:t>
                      </a: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lumMod val="95000"/>
                      </a:schemeClr>
                    </a:solidFill>
                  </a:tcPr>
                </a:tc>
                <a:tc>
                  <a:txBody>
                    <a:bodyPr/>
                    <a:lstStyle/>
                    <a:p>
                      <a:pPr algn="ctr"/>
                      <a:r>
                        <a:rPr lang="en-US" sz="1600" dirty="0">
                          <a:solidFill>
                            <a:srgbClr val="001A36"/>
                          </a:solidFill>
                          <a:latin typeface="Univers" panose="020B0503020202020204" pitchFamily="34" charset="0"/>
                        </a:rPr>
                        <a:t>X</a:t>
                      </a: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lumMod val="95000"/>
                      </a:schemeClr>
                    </a:solidFill>
                  </a:tcPr>
                </a:tc>
                <a:tc>
                  <a:txBody>
                    <a:bodyPr/>
                    <a:lstStyle/>
                    <a:p>
                      <a:pPr algn="ctr"/>
                      <a:r>
                        <a:rPr lang="en-US" sz="1600" dirty="0">
                          <a:solidFill>
                            <a:srgbClr val="001A36"/>
                          </a:solidFill>
                          <a:latin typeface="Univers" panose="020B0503020202020204" pitchFamily="34" charset="0"/>
                        </a:rPr>
                        <a:t>X</a:t>
                      </a: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lumMod val="95000"/>
                      </a:schemeClr>
                    </a:solidFill>
                  </a:tcPr>
                </a:tc>
                <a:tc>
                  <a:txBody>
                    <a:bodyPr/>
                    <a:lstStyle/>
                    <a:p>
                      <a:pPr algn="ctr"/>
                      <a:r>
                        <a:rPr lang="en-US" sz="1600" dirty="0">
                          <a:solidFill>
                            <a:srgbClr val="001A36"/>
                          </a:solidFill>
                          <a:latin typeface="Univers" panose="020B0503020202020204" pitchFamily="34" charset="0"/>
                        </a:rPr>
                        <a:t>X</a:t>
                      </a: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lumMod val="95000"/>
                      </a:schemeClr>
                    </a:solidFill>
                  </a:tcPr>
                </a:tc>
                <a:tc>
                  <a:txBody>
                    <a:bodyPr/>
                    <a:lstStyle/>
                    <a:p>
                      <a:pPr algn="ctr"/>
                      <a:r>
                        <a:rPr lang="en-US" sz="1600" dirty="0">
                          <a:solidFill>
                            <a:srgbClr val="001A36"/>
                          </a:solidFill>
                          <a:latin typeface="Univers" panose="020B0503020202020204" pitchFamily="34" charset="0"/>
                        </a:rPr>
                        <a:t>X</a:t>
                      </a: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lumMod val="95000"/>
                      </a:schemeClr>
                    </a:solidFill>
                  </a:tcPr>
                </a:tc>
                <a:tc>
                  <a:txBody>
                    <a:bodyPr/>
                    <a:lstStyle/>
                    <a:p>
                      <a:pPr algn="ctr"/>
                      <a:r>
                        <a:rPr lang="en-US" sz="1600" dirty="0">
                          <a:solidFill>
                            <a:srgbClr val="001A36"/>
                          </a:solidFill>
                          <a:latin typeface="Univers" panose="020B0503020202020204" pitchFamily="34" charset="0"/>
                        </a:rPr>
                        <a:t>X</a:t>
                      </a: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lumMod val="95000"/>
                      </a:schemeClr>
                    </a:solidFill>
                  </a:tcPr>
                </a:tc>
                <a:tc>
                  <a:txBody>
                    <a:bodyPr/>
                    <a:lstStyle/>
                    <a:p>
                      <a:pPr algn="ctr"/>
                      <a:r>
                        <a:rPr lang="en-US" sz="1600" dirty="0">
                          <a:solidFill>
                            <a:srgbClr val="001A36"/>
                          </a:solidFill>
                          <a:latin typeface="Univers" panose="020B0503020202020204" pitchFamily="34" charset="0"/>
                        </a:rPr>
                        <a:t>X</a:t>
                      </a: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lumMod val="95000"/>
                      </a:schemeClr>
                    </a:solidFill>
                  </a:tcPr>
                </a:tc>
                <a:tc>
                  <a:txBody>
                    <a:bodyPr/>
                    <a:lstStyle/>
                    <a:p>
                      <a:pPr algn="ctr"/>
                      <a:r>
                        <a:rPr lang="en-US" sz="1600" dirty="0">
                          <a:solidFill>
                            <a:srgbClr val="001A36"/>
                          </a:solidFill>
                          <a:latin typeface="Univers" panose="020B0503020202020204" pitchFamily="34" charset="0"/>
                        </a:rPr>
                        <a:t>X</a:t>
                      </a: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lumMod val="95000"/>
                      </a:schemeClr>
                    </a:solidFill>
                  </a:tcPr>
                </a:tc>
                <a:tc>
                  <a:txBody>
                    <a:bodyPr/>
                    <a:lstStyle/>
                    <a:p>
                      <a:pPr algn="ctr"/>
                      <a:r>
                        <a:rPr lang="en-US" sz="1600" dirty="0">
                          <a:solidFill>
                            <a:srgbClr val="001A36"/>
                          </a:solidFill>
                          <a:latin typeface="Univers" panose="020B0503020202020204" pitchFamily="34" charset="0"/>
                        </a:rPr>
                        <a:t>X</a:t>
                      </a: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46366380"/>
                  </a:ext>
                </a:extLst>
              </a:tr>
              <a:tr h="573805">
                <a:tc>
                  <a:txBody>
                    <a:bodyPr/>
                    <a:lstStyle/>
                    <a:p>
                      <a:pPr algn="l"/>
                      <a:r>
                        <a:rPr lang="en-US" sz="1600" kern="1200" dirty="0">
                          <a:solidFill>
                            <a:srgbClr val="001A36"/>
                          </a:solidFill>
                          <a:effectLst/>
                          <a:latin typeface="Univers" panose="020B0503020202020204" pitchFamily="34" charset="0"/>
                          <a:ea typeface="+mn-ea"/>
                          <a:cs typeface="+mn-cs"/>
                        </a:rPr>
                        <a:t>Accelerate the utilization of technology to enhance the workforce.</a:t>
                      </a:r>
                      <a:endParaRPr lang="en-US" sz="1600" dirty="0">
                        <a:solidFill>
                          <a:srgbClr val="001A36"/>
                        </a:solidFill>
                        <a:latin typeface="Univers" panose="020B0503020202020204" pitchFamily="34" charset="0"/>
                      </a:endParaRPr>
                    </a:p>
                  </a:txBody>
                  <a:tcPr marL="182880" marR="182880" marT="91440" marB="91440"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solidFill>
                  </a:tcPr>
                </a:tc>
                <a:tc>
                  <a:txBody>
                    <a:bodyPr/>
                    <a:lstStyle/>
                    <a:p>
                      <a:pPr algn="ctr"/>
                      <a:r>
                        <a:rPr lang="en-US" sz="1600" dirty="0">
                          <a:solidFill>
                            <a:srgbClr val="001A36"/>
                          </a:solidFill>
                          <a:latin typeface="Univers" panose="020B0503020202020204" pitchFamily="34" charset="0"/>
                        </a:rPr>
                        <a:t>X</a:t>
                      </a: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solidFill>
                  </a:tcPr>
                </a:tc>
                <a:tc>
                  <a:txBody>
                    <a:bodyPr/>
                    <a:lstStyle/>
                    <a:p>
                      <a:pPr algn="ctr"/>
                      <a:r>
                        <a:rPr lang="en-US" sz="1600" dirty="0">
                          <a:solidFill>
                            <a:srgbClr val="001A36"/>
                          </a:solidFill>
                          <a:latin typeface="Univers" panose="020B0503020202020204" pitchFamily="34" charset="0"/>
                        </a:rPr>
                        <a:t>X</a:t>
                      </a: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solidFill>
                  </a:tcPr>
                </a:tc>
                <a:tc>
                  <a:txBody>
                    <a:bodyPr/>
                    <a:lstStyle/>
                    <a:p>
                      <a:pPr algn="ctr"/>
                      <a:endParaRPr lang="en-US" sz="1600" dirty="0">
                        <a:solidFill>
                          <a:srgbClr val="001A36"/>
                        </a:solidFill>
                        <a:latin typeface="Univers" panose="020B0503020202020204" pitchFamily="34" charset="0"/>
                      </a:endParaRP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solidFill>
                  </a:tcPr>
                </a:tc>
                <a:tc>
                  <a:txBody>
                    <a:bodyPr/>
                    <a:lstStyle/>
                    <a:p>
                      <a:pPr algn="ctr"/>
                      <a:r>
                        <a:rPr lang="en-US" sz="1600" dirty="0">
                          <a:solidFill>
                            <a:srgbClr val="001A36"/>
                          </a:solidFill>
                          <a:latin typeface="Univers" panose="020B0503020202020204" pitchFamily="34" charset="0"/>
                        </a:rPr>
                        <a:t>X</a:t>
                      </a: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solidFill>
                  </a:tcPr>
                </a:tc>
                <a:tc>
                  <a:txBody>
                    <a:bodyPr/>
                    <a:lstStyle/>
                    <a:p>
                      <a:pPr algn="ctr"/>
                      <a:r>
                        <a:rPr lang="en-US" sz="1600" dirty="0">
                          <a:solidFill>
                            <a:srgbClr val="001A36"/>
                          </a:solidFill>
                          <a:latin typeface="Univers" panose="020B0503020202020204" pitchFamily="34" charset="0"/>
                        </a:rPr>
                        <a:t>X</a:t>
                      </a: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solidFill>
                  </a:tcPr>
                </a:tc>
                <a:tc>
                  <a:txBody>
                    <a:bodyPr/>
                    <a:lstStyle/>
                    <a:p>
                      <a:pPr algn="ctr"/>
                      <a:endParaRPr lang="en-US" sz="1600" dirty="0">
                        <a:solidFill>
                          <a:srgbClr val="001A36"/>
                        </a:solidFill>
                        <a:latin typeface="Univers" panose="020B0503020202020204" pitchFamily="34" charset="0"/>
                      </a:endParaRP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solidFill>
                  </a:tcPr>
                </a:tc>
                <a:tc>
                  <a:txBody>
                    <a:bodyPr/>
                    <a:lstStyle/>
                    <a:p>
                      <a:pPr algn="ctr"/>
                      <a:r>
                        <a:rPr lang="en-US" sz="1600" dirty="0">
                          <a:solidFill>
                            <a:srgbClr val="001A36"/>
                          </a:solidFill>
                          <a:latin typeface="Univers" panose="020B0503020202020204" pitchFamily="34" charset="0"/>
                        </a:rPr>
                        <a:t>X</a:t>
                      </a: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solidFill>
                  </a:tcPr>
                </a:tc>
                <a:tc>
                  <a:txBody>
                    <a:bodyPr/>
                    <a:lstStyle/>
                    <a:p>
                      <a:pPr algn="ctr"/>
                      <a:r>
                        <a:rPr lang="en-US" sz="1600" dirty="0">
                          <a:solidFill>
                            <a:srgbClr val="001A36"/>
                          </a:solidFill>
                          <a:latin typeface="Univers" panose="020B0503020202020204" pitchFamily="34" charset="0"/>
                        </a:rPr>
                        <a:t>X</a:t>
                      </a: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solidFill>
                  </a:tcPr>
                </a:tc>
                <a:tc>
                  <a:txBody>
                    <a:bodyPr/>
                    <a:lstStyle/>
                    <a:p>
                      <a:pPr algn="ctr"/>
                      <a:r>
                        <a:rPr lang="en-US" sz="1600" dirty="0">
                          <a:solidFill>
                            <a:srgbClr val="001A36"/>
                          </a:solidFill>
                          <a:latin typeface="Univers" panose="020B0503020202020204" pitchFamily="34" charset="0"/>
                        </a:rPr>
                        <a:t>X</a:t>
                      </a: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solidFill>
                  </a:tcPr>
                </a:tc>
                <a:extLst>
                  <a:ext uri="{0D108BD9-81ED-4DB2-BD59-A6C34878D82A}">
                    <a16:rowId xmlns:a16="http://schemas.microsoft.com/office/drawing/2014/main" val="2684071473"/>
                  </a:ext>
                </a:extLst>
              </a:tr>
              <a:tr h="640080">
                <a:tc>
                  <a:txBody>
                    <a:bodyPr/>
                    <a:lstStyle/>
                    <a:p>
                      <a:pPr algn="l"/>
                      <a:r>
                        <a:rPr lang="en-US" sz="1600" kern="1200" dirty="0">
                          <a:solidFill>
                            <a:srgbClr val="001A36"/>
                          </a:solidFill>
                          <a:effectLst/>
                          <a:latin typeface="Univers" panose="020B0503020202020204" pitchFamily="34" charset="0"/>
                          <a:ea typeface="+mn-ea"/>
                          <a:cs typeface="+mn-cs"/>
                        </a:rPr>
                        <a:t>Enhance public trust and confidence.</a:t>
                      </a:r>
                      <a:endParaRPr lang="en-US" sz="1600" dirty="0">
                        <a:solidFill>
                          <a:srgbClr val="001A36"/>
                        </a:solidFill>
                        <a:latin typeface="Univers" panose="020B0503020202020204" pitchFamily="34" charset="0"/>
                      </a:endParaRPr>
                    </a:p>
                  </a:txBody>
                  <a:tcPr marL="182880" marR="182880" marT="91440" marB="91440"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lumMod val="95000"/>
                      </a:schemeClr>
                    </a:solidFill>
                  </a:tcPr>
                </a:tc>
                <a:tc>
                  <a:txBody>
                    <a:bodyPr/>
                    <a:lstStyle/>
                    <a:p>
                      <a:pPr algn="ctr"/>
                      <a:endParaRPr lang="en-US" sz="1600" dirty="0">
                        <a:solidFill>
                          <a:srgbClr val="001A36"/>
                        </a:solidFill>
                        <a:latin typeface="Univers" panose="020B0503020202020204" pitchFamily="34" charset="0"/>
                      </a:endParaRP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lumMod val="95000"/>
                      </a:schemeClr>
                    </a:solidFill>
                  </a:tcPr>
                </a:tc>
                <a:tc>
                  <a:txBody>
                    <a:bodyPr/>
                    <a:lstStyle/>
                    <a:p>
                      <a:pPr algn="ctr"/>
                      <a:endParaRPr lang="en-US" sz="1600" dirty="0">
                        <a:solidFill>
                          <a:srgbClr val="001A36"/>
                        </a:solidFill>
                        <a:latin typeface="Univers" panose="020B0503020202020204" pitchFamily="34" charset="0"/>
                      </a:endParaRP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lumMod val="95000"/>
                      </a:schemeClr>
                    </a:solidFill>
                  </a:tcPr>
                </a:tc>
                <a:tc>
                  <a:txBody>
                    <a:bodyPr/>
                    <a:lstStyle/>
                    <a:p>
                      <a:pPr algn="ctr"/>
                      <a:r>
                        <a:rPr lang="en-US" sz="1600" dirty="0">
                          <a:solidFill>
                            <a:srgbClr val="001A36"/>
                          </a:solidFill>
                          <a:latin typeface="Univers" panose="020B0503020202020204" pitchFamily="34" charset="0"/>
                        </a:rPr>
                        <a:t>X</a:t>
                      </a: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lumMod val="95000"/>
                      </a:schemeClr>
                    </a:solidFill>
                  </a:tcPr>
                </a:tc>
                <a:tc>
                  <a:txBody>
                    <a:bodyPr/>
                    <a:lstStyle/>
                    <a:p>
                      <a:pPr algn="ctr"/>
                      <a:r>
                        <a:rPr lang="en-US" sz="1600" dirty="0">
                          <a:solidFill>
                            <a:srgbClr val="001A36"/>
                          </a:solidFill>
                          <a:latin typeface="Univers" panose="020B0503020202020204" pitchFamily="34" charset="0"/>
                        </a:rPr>
                        <a:t>X</a:t>
                      </a: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lumMod val="95000"/>
                      </a:schemeClr>
                    </a:solidFill>
                  </a:tcPr>
                </a:tc>
                <a:tc>
                  <a:txBody>
                    <a:bodyPr/>
                    <a:lstStyle/>
                    <a:p>
                      <a:pPr algn="ctr"/>
                      <a:endParaRPr lang="en-US" sz="1600" dirty="0">
                        <a:solidFill>
                          <a:srgbClr val="001A36"/>
                        </a:solidFill>
                        <a:latin typeface="Univers" panose="020B0503020202020204" pitchFamily="34" charset="0"/>
                      </a:endParaRP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lumMod val="95000"/>
                      </a:schemeClr>
                    </a:solidFill>
                  </a:tcPr>
                </a:tc>
                <a:tc>
                  <a:txBody>
                    <a:bodyPr/>
                    <a:lstStyle/>
                    <a:p>
                      <a:pPr algn="ctr"/>
                      <a:r>
                        <a:rPr lang="en-US" sz="1600" dirty="0">
                          <a:solidFill>
                            <a:srgbClr val="001A36"/>
                          </a:solidFill>
                          <a:latin typeface="Univers" panose="020B0503020202020204" pitchFamily="34" charset="0"/>
                        </a:rPr>
                        <a:t>X</a:t>
                      </a: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lumMod val="95000"/>
                      </a:schemeClr>
                    </a:solidFill>
                  </a:tcPr>
                </a:tc>
                <a:tc>
                  <a:txBody>
                    <a:bodyPr/>
                    <a:lstStyle/>
                    <a:p>
                      <a:pPr algn="ctr"/>
                      <a:endParaRPr lang="en-US" sz="1600" dirty="0">
                        <a:solidFill>
                          <a:srgbClr val="001A36"/>
                        </a:solidFill>
                        <a:latin typeface="Univers" panose="020B0503020202020204" pitchFamily="34" charset="0"/>
                      </a:endParaRP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lumMod val="95000"/>
                      </a:schemeClr>
                    </a:solidFill>
                  </a:tcPr>
                </a:tc>
                <a:tc>
                  <a:txBody>
                    <a:bodyPr/>
                    <a:lstStyle/>
                    <a:p>
                      <a:pPr algn="ctr"/>
                      <a:r>
                        <a:rPr lang="en-US" sz="1600" dirty="0">
                          <a:solidFill>
                            <a:srgbClr val="001A36"/>
                          </a:solidFill>
                          <a:latin typeface="Univers" panose="020B0503020202020204" pitchFamily="34" charset="0"/>
                        </a:rPr>
                        <a:t>X</a:t>
                      </a: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lumMod val="95000"/>
                      </a:schemeClr>
                    </a:solidFill>
                  </a:tcPr>
                </a:tc>
                <a:tc>
                  <a:txBody>
                    <a:bodyPr/>
                    <a:lstStyle/>
                    <a:p>
                      <a:pPr algn="ctr"/>
                      <a:endParaRPr lang="en-US" sz="1600" dirty="0">
                        <a:solidFill>
                          <a:srgbClr val="001A36"/>
                        </a:solidFill>
                        <a:latin typeface="Univers" panose="020B0503020202020204" pitchFamily="34" charset="0"/>
                      </a:endParaRP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733232934"/>
                  </a:ext>
                </a:extLst>
              </a:tr>
              <a:tr h="640080">
                <a:tc>
                  <a:txBody>
                    <a:bodyPr/>
                    <a:lstStyle/>
                    <a:p>
                      <a:pPr algn="l"/>
                      <a:r>
                        <a:rPr lang="en-US" sz="1600" kern="1200" dirty="0">
                          <a:solidFill>
                            <a:srgbClr val="001A36"/>
                          </a:solidFill>
                          <a:effectLst/>
                          <a:latin typeface="Univers" panose="020B0503020202020204" pitchFamily="34" charset="0"/>
                          <a:ea typeface="+mn-ea"/>
                          <a:cs typeface="+mn-cs"/>
                        </a:rPr>
                        <a:t>Improve the consumer experience.</a:t>
                      </a:r>
                      <a:endParaRPr lang="en-US" sz="1600" dirty="0">
                        <a:solidFill>
                          <a:srgbClr val="001A36"/>
                        </a:solidFill>
                        <a:latin typeface="Univers" panose="020B0503020202020204" pitchFamily="34" charset="0"/>
                      </a:endParaRPr>
                    </a:p>
                  </a:txBody>
                  <a:tcPr marL="182880" marR="182880" marT="91440" marB="91440"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solidFill>
                  </a:tcPr>
                </a:tc>
                <a:tc>
                  <a:txBody>
                    <a:bodyPr/>
                    <a:lstStyle/>
                    <a:p>
                      <a:pPr algn="ctr"/>
                      <a:r>
                        <a:rPr lang="en-US" sz="1600" dirty="0">
                          <a:solidFill>
                            <a:srgbClr val="001A36"/>
                          </a:solidFill>
                          <a:latin typeface="Univers" panose="020B0503020202020204" pitchFamily="34" charset="0"/>
                        </a:rPr>
                        <a:t>X</a:t>
                      </a: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solidFill>
                  </a:tcPr>
                </a:tc>
                <a:tc>
                  <a:txBody>
                    <a:bodyPr/>
                    <a:lstStyle/>
                    <a:p>
                      <a:pPr algn="ctr"/>
                      <a:endParaRPr lang="en-US" sz="1600" dirty="0">
                        <a:solidFill>
                          <a:srgbClr val="001A36"/>
                        </a:solidFill>
                        <a:latin typeface="Univers" panose="020B0503020202020204" pitchFamily="34" charset="0"/>
                      </a:endParaRP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solidFill>
                  </a:tcPr>
                </a:tc>
                <a:tc>
                  <a:txBody>
                    <a:bodyPr/>
                    <a:lstStyle/>
                    <a:p>
                      <a:pPr algn="ctr"/>
                      <a:r>
                        <a:rPr lang="en-US" sz="1600" dirty="0">
                          <a:solidFill>
                            <a:srgbClr val="001A36"/>
                          </a:solidFill>
                          <a:latin typeface="Univers" panose="020B0503020202020204" pitchFamily="34" charset="0"/>
                        </a:rPr>
                        <a:t>X</a:t>
                      </a: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solidFill>
                  </a:tcPr>
                </a:tc>
                <a:tc>
                  <a:txBody>
                    <a:bodyPr/>
                    <a:lstStyle/>
                    <a:p>
                      <a:pPr algn="ctr"/>
                      <a:r>
                        <a:rPr lang="en-US" sz="1600" dirty="0">
                          <a:solidFill>
                            <a:srgbClr val="001A36"/>
                          </a:solidFill>
                          <a:latin typeface="Univers" panose="020B0503020202020204" pitchFamily="34" charset="0"/>
                        </a:rPr>
                        <a:t>X</a:t>
                      </a: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solidFill>
                  </a:tcPr>
                </a:tc>
                <a:tc>
                  <a:txBody>
                    <a:bodyPr/>
                    <a:lstStyle/>
                    <a:p>
                      <a:pPr algn="ctr"/>
                      <a:r>
                        <a:rPr lang="en-US" sz="1600" dirty="0">
                          <a:solidFill>
                            <a:srgbClr val="001A36"/>
                          </a:solidFill>
                          <a:latin typeface="Univers" panose="020B0503020202020204" pitchFamily="34" charset="0"/>
                        </a:rPr>
                        <a:t>X</a:t>
                      </a: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solidFill>
                  </a:tcPr>
                </a:tc>
                <a:tc>
                  <a:txBody>
                    <a:bodyPr/>
                    <a:lstStyle/>
                    <a:p>
                      <a:pPr algn="ctr"/>
                      <a:r>
                        <a:rPr lang="en-US" sz="1600" dirty="0">
                          <a:solidFill>
                            <a:srgbClr val="001A36"/>
                          </a:solidFill>
                          <a:latin typeface="Univers" panose="020B0503020202020204" pitchFamily="34" charset="0"/>
                        </a:rPr>
                        <a:t>X</a:t>
                      </a: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solidFill>
                  </a:tcPr>
                </a:tc>
                <a:tc>
                  <a:txBody>
                    <a:bodyPr/>
                    <a:lstStyle/>
                    <a:p>
                      <a:pPr algn="ctr"/>
                      <a:r>
                        <a:rPr lang="en-US" sz="1600" dirty="0">
                          <a:solidFill>
                            <a:srgbClr val="001A36"/>
                          </a:solidFill>
                          <a:latin typeface="Univers" panose="020B0503020202020204" pitchFamily="34" charset="0"/>
                        </a:rPr>
                        <a:t>X</a:t>
                      </a: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solidFill>
                  </a:tcPr>
                </a:tc>
                <a:tc>
                  <a:txBody>
                    <a:bodyPr/>
                    <a:lstStyle/>
                    <a:p>
                      <a:pPr algn="ctr"/>
                      <a:endParaRPr lang="en-US" sz="1600" dirty="0">
                        <a:solidFill>
                          <a:srgbClr val="001A36"/>
                        </a:solidFill>
                        <a:latin typeface="Univers" panose="020B0503020202020204" pitchFamily="34" charset="0"/>
                      </a:endParaRP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solidFill>
                  </a:tcPr>
                </a:tc>
                <a:tc>
                  <a:txBody>
                    <a:bodyPr/>
                    <a:lstStyle/>
                    <a:p>
                      <a:pPr algn="ctr"/>
                      <a:r>
                        <a:rPr lang="en-US" sz="1600" dirty="0">
                          <a:solidFill>
                            <a:srgbClr val="001A36"/>
                          </a:solidFill>
                          <a:latin typeface="Univers" panose="020B0503020202020204" pitchFamily="34" charset="0"/>
                        </a:rPr>
                        <a:t>X</a:t>
                      </a: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solidFill>
                  </a:tcPr>
                </a:tc>
                <a:extLst>
                  <a:ext uri="{0D108BD9-81ED-4DB2-BD59-A6C34878D82A}">
                    <a16:rowId xmlns:a16="http://schemas.microsoft.com/office/drawing/2014/main" val="639910770"/>
                  </a:ext>
                </a:extLst>
              </a:tr>
            </a:tbl>
          </a:graphicData>
        </a:graphic>
      </p:graphicFrame>
    </p:spTree>
    <p:extLst>
      <p:ext uri="{BB962C8B-B14F-4D97-AF65-F5344CB8AC3E}">
        <p14:creationId xmlns:p14="http://schemas.microsoft.com/office/powerpoint/2010/main" val="32985315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704567-E9EB-C852-B85B-4B029C12C65F}"/>
            </a:ext>
          </a:extLst>
        </p:cNvPr>
        <p:cNvGrpSpPr/>
        <p:nvPr/>
      </p:nvGrpSpPr>
      <p:grpSpPr>
        <a:xfrm>
          <a:off x="0" y="0"/>
          <a:ext cx="0" cy="0"/>
          <a:chOff x="0" y="0"/>
          <a:chExt cx="0" cy="0"/>
        </a:xfrm>
      </p:grpSpPr>
      <p:sp>
        <p:nvSpPr>
          <p:cNvPr id="26" name="Rectangle 25">
            <a:extLst>
              <a:ext uri="{FF2B5EF4-FFF2-40B4-BE49-F238E27FC236}">
                <a16:creationId xmlns:a16="http://schemas.microsoft.com/office/drawing/2014/main" id="{E79416FF-9F41-CBF8-FE9D-60AB5C38F926}"/>
              </a:ext>
            </a:extLst>
          </p:cNvPr>
          <p:cNvSpPr/>
          <p:nvPr/>
        </p:nvSpPr>
        <p:spPr>
          <a:xfrm>
            <a:off x="-6141202" y="-3609474"/>
            <a:ext cx="24495280" cy="14145842"/>
          </a:xfrm>
          <a:prstGeom prst="rect">
            <a:avLst/>
          </a:prstGeom>
          <a:gradFill>
            <a:gsLst>
              <a:gs pos="0">
                <a:srgbClr val="002C5D"/>
              </a:gs>
              <a:gs pos="100000">
                <a:schemeClr val="tx1"/>
              </a:gs>
            </a:gsLst>
            <a:path path="circle">
              <a:fillToRect l="50000" t="50000" r="50000" b="50000"/>
            </a:path>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descr="A black and white sign with white text&#10;&#10;Description automatically generated">
            <a:extLst>
              <a:ext uri="{FF2B5EF4-FFF2-40B4-BE49-F238E27FC236}">
                <a16:creationId xmlns:a16="http://schemas.microsoft.com/office/drawing/2014/main" id="{5F75C70F-53E9-E130-E8A4-03394699325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70263" y="224982"/>
            <a:ext cx="2109220" cy="786386"/>
          </a:xfrm>
          <a:prstGeom prst="rect">
            <a:avLst/>
          </a:prstGeom>
        </p:spPr>
      </p:pic>
      <p:graphicFrame>
        <p:nvGraphicFramePr>
          <p:cNvPr id="4" name="Table 3">
            <a:extLst>
              <a:ext uri="{FF2B5EF4-FFF2-40B4-BE49-F238E27FC236}">
                <a16:creationId xmlns:a16="http://schemas.microsoft.com/office/drawing/2014/main" id="{A8128E60-0C58-EDEF-5AE7-5F3A6B190DC1}"/>
              </a:ext>
            </a:extLst>
          </p:cNvPr>
          <p:cNvGraphicFramePr>
            <a:graphicFrameLocks noGrp="1"/>
          </p:cNvGraphicFramePr>
          <p:nvPr>
            <p:extLst>
              <p:ext uri="{D42A27DB-BD31-4B8C-83A1-F6EECF244321}">
                <p14:modId xmlns:p14="http://schemas.microsoft.com/office/powerpoint/2010/main" val="1881821651"/>
              </p:ext>
            </p:extLst>
          </p:nvPr>
        </p:nvGraphicFramePr>
        <p:xfrm>
          <a:off x="248539" y="1585822"/>
          <a:ext cx="11715797" cy="4005506"/>
        </p:xfrm>
        <a:graphic>
          <a:graphicData uri="http://schemas.openxmlformats.org/drawingml/2006/table">
            <a:tbl>
              <a:tblPr firstRow="1" bandRow="1">
                <a:tableStyleId>{17292A2E-F333-43FB-9621-5CBBE7FDCDCB}</a:tableStyleId>
              </a:tblPr>
              <a:tblGrid>
                <a:gridCol w="7600997">
                  <a:extLst>
                    <a:ext uri="{9D8B030D-6E8A-4147-A177-3AD203B41FA5}">
                      <a16:colId xmlns:a16="http://schemas.microsoft.com/office/drawing/2014/main" val="3848644639"/>
                    </a:ext>
                  </a:extLst>
                </a:gridCol>
                <a:gridCol w="457200">
                  <a:extLst>
                    <a:ext uri="{9D8B030D-6E8A-4147-A177-3AD203B41FA5}">
                      <a16:colId xmlns:a16="http://schemas.microsoft.com/office/drawing/2014/main" val="1429619656"/>
                    </a:ext>
                  </a:extLst>
                </a:gridCol>
                <a:gridCol w="457200">
                  <a:extLst>
                    <a:ext uri="{9D8B030D-6E8A-4147-A177-3AD203B41FA5}">
                      <a16:colId xmlns:a16="http://schemas.microsoft.com/office/drawing/2014/main" val="2185017337"/>
                    </a:ext>
                  </a:extLst>
                </a:gridCol>
                <a:gridCol w="457200">
                  <a:extLst>
                    <a:ext uri="{9D8B030D-6E8A-4147-A177-3AD203B41FA5}">
                      <a16:colId xmlns:a16="http://schemas.microsoft.com/office/drawing/2014/main" val="4096566774"/>
                    </a:ext>
                  </a:extLst>
                </a:gridCol>
                <a:gridCol w="457200">
                  <a:extLst>
                    <a:ext uri="{9D8B030D-6E8A-4147-A177-3AD203B41FA5}">
                      <a16:colId xmlns:a16="http://schemas.microsoft.com/office/drawing/2014/main" val="56839443"/>
                    </a:ext>
                  </a:extLst>
                </a:gridCol>
                <a:gridCol w="457200">
                  <a:extLst>
                    <a:ext uri="{9D8B030D-6E8A-4147-A177-3AD203B41FA5}">
                      <a16:colId xmlns:a16="http://schemas.microsoft.com/office/drawing/2014/main" val="2282902543"/>
                    </a:ext>
                  </a:extLst>
                </a:gridCol>
                <a:gridCol w="457200">
                  <a:extLst>
                    <a:ext uri="{9D8B030D-6E8A-4147-A177-3AD203B41FA5}">
                      <a16:colId xmlns:a16="http://schemas.microsoft.com/office/drawing/2014/main" val="3833607162"/>
                    </a:ext>
                  </a:extLst>
                </a:gridCol>
                <a:gridCol w="457200">
                  <a:extLst>
                    <a:ext uri="{9D8B030D-6E8A-4147-A177-3AD203B41FA5}">
                      <a16:colId xmlns:a16="http://schemas.microsoft.com/office/drawing/2014/main" val="148272734"/>
                    </a:ext>
                  </a:extLst>
                </a:gridCol>
                <a:gridCol w="457200">
                  <a:extLst>
                    <a:ext uri="{9D8B030D-6E8A-4147-A177-3AD203B41FA5}">
                      <a16:colId xmlns:a16="http://schemas.microsoft.com/office/drawing/2014/main" val="2663961784"/>
                    </a:ext>
                  </a:extLst>
                </a:gridCol>
                <a:gridCol w="457200">
                  <a:extLst>
                    <a:ext uri="{9D8B030D-6E8A-4147-A177-3AD203B41FA5}">
                      <a16:colId xmlns:a16="http://schemas.microsoft.com/office/drawing/2014/main" val="968548588"/>
                    </a:ext>
                  </a:extLst>
                </a:gridCol>
              </a:tblGrid>
              <a:tr h="731520">
                <a:tc>
                  <a:txBody>
                    <a:bodyPr/>
                    <a:lstStyle/>
                    <a:p>
                      <a:pPr algn="ctr"/>
                      <a:r>
                        <a:rPr lang="en-US" sz="2400" b="1" kern="1200" dirty="0">
                          <a:solidFill>
                            <a:schemeClr val="bg1"/>
                          </a:solidFill>
                          <a:effectLst/>
                          <a:latin typeface="Univers" panose="020B0503020202020204" pitchFamily="34" charset="0"/>
                          <a:ea typeface="+mn-ea"/>
                          <a:cs typeface="+mn-cs"/>
                        </a:rPr>
                        <a:t>STRATEGIES </a:t>
                      </a:r>
                      <a:endParaRPr lang="en-US" sz="2400" dirty="0">
                        <a:solidFill>
                          <a:srgbClr val="001A36"/>
                        </a:solidFill>
                        <a:latin typeface="Univers" panose="020B0503020202020204" pitchFamily="34" charset="0"/>
                      </a:endParaRP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rgbClr val="6CB2E2"/>
                    </a:solidFill>
                  </a:tcPr>
                </a:tc>
                <a:tc gridSpan="9">
                  <a:txBody>
                    <a:bodyPr/>
                    <a:lstStyle/>
                    <a:p>
                      <a:pPr algn="ctr"/>
                      <a:r>
                        <a:rPr lang="en-US" sz="2400" b="1" kern="1200" dirty="0">
                          <a:solidFill>
                            <a:schemeClr val="bg1"/>
                          </a:solidFill>
                          <a:effectLst/>
                          <a:latin typeface="Univers" panose="020B0503020202020204" pitchFamily="34" charset="0"/>
                          <a:ea typeface="+mn-ea"/>
                          <a:cs typeface="+mn-cs"/>
                        </a:rPr>
                        <a:t>PRINCIPLES</a:t>
                      </a:r>
                      <a:endParaRPr lang="en-US" sz="2400" dirty="0">
                        <a:solidFill>
                          <a:srgbClr val="001A36"/>
                        </a:solidFill>
                        <a:latin typeface="Univers" panose="020B0503020202020204" pitchFamily="34" charset="0"/>
                      </a:endParaRP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rgbClr val="6CB2E2"/>
                    </a:solidFill>
                  </a:tcPr>
                </a:tc>
                <a:tc hMerge="1">
                  <a:txBody>
                    <a:bodyPr/>
                    <a:lstStyle/>
                    <a:p>
                      <a:endParaRPr lang="en-US" dirty="0">
                        <a:solidFill>
                          <a:srgbClr val="001A36"/>
                        </a:solidFill>
                        <a:latin typeface="Univers" panose="020B0503020202020204" pitchFamily="34" charset="0"/>
                      </a:endParaRP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rgbClr val="6CB2E2"/>
                    </a:solidFill>
                  </a:tcPr>
                </a:tc>
                <a:tc hMerge="1">
                  <a:txBody>
                    <a:bodyPr/>
                    <a:lstStyle/>
                    <a:p>
                      <a:endParaRPr lang="en-US" dirty="0">
                        <a:solidFill>
                          <a:srgbClr val="001A36"/>
                        </a:solidFill>
                        <a:latin typeface="Univers" panose="020B0503020202020204" pitchFamily="34" charset="0"/>
                      </a:endParaRP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rgbClr val="6CB2E2"/>
                    </a:solidFill>
                  </a:tcPr>
                </a:tc>
                <a:tc hMerge="1">
                  <a:txBody>
                    <a:bodyPr/>
                    <a:lstStyle/>
                    <a:p>
                      <a:endParaRPr lang="en-US" dirty="0">
                        <a:solidFill>
                          <a:srgbClr val="001A36"/>
                        </a:solidFill>
                        <a:latin typeface="Univers" panose="020B0503020202020204" pitchFamily="34" charset="0"/>
                      </a:endParaRP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rgbClr val="6CB2E2"/>
                    </a:solidFill>
                  </a:tcPr>
                </a:tc>
                <a:tc hMerge="1">
                  <a:txBody>
                    <a:bodyPr/>
                    <a:lstStyle/>
                    <a:p>
                      <a:endParaRPr lang="en-US" dirty="0">
                        <a:solidFill>
                          <a:srgbClr val="001A36"/>
                        </a:solidFill>
                        <a:latin typeface="Univers" panose="020B0503020202020204" pitchFamily="34" charset="0"/>
                      </a:endParaRP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rgbClr val="6CB2E2"/>
                    </a:solidFill>
                  </a:tcPr>
                </a:tc>
                <a:tc hMerge="1">
                  <a:txBody>
                    <a:bodyPr/>
                    <a:lstStyle/>
                    <a:p>
                      <a:endParaRPr lang="en-US" dirty="0">
                        <a:solidFill>
                          <a:srgbClr val="001A36"/>
                        </a:solidFill>
                        <a:latin typeface="Univers" panose="020B0503020202020204" pitchFamily="34" charset="0"/>
                      </a:endParaRP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rgbClr val="6CB2E2"/>
                    </a:solidFill>
                  </a:tcPr>
                </a:tc>
                <a:tc hMerge="1">
                  <a:txBody>
                    <a:bodyPr/>
                    <a:lstStyle/>
                    <a:p>
                      <a:endParaRPr lang="en-US" dirty="0">
                        <a:solidFill>
                          <a:srgbClr val="001A36"/>
                        </a:solidFill>
                        <a:latin typeface="Univers" panose="020B0503020202020204" pitchFamily="34" charset="0"/>
                      </a:endParaRP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rgbClr val="6CB2E2"/>
                    </a:solidFill>
                  </a:tcPr>
                </a:tc>
                <a:tc hMerge="1">
                  <a:txBody>
                    <a:bodyPr/>
                    <a:lstStyle/>
                    <a:p>
                      <a:endParaRPr lang="en-US" dirty="0">
                        <a:solidFill>
                          <a:srgbClr val="001A36"/>
                        </a:solidFill>
                        <a:latin typeface="Univers" panose="020B0503020202020204" pitchFamily="34" charset="0"/>
                      </a:endParaRP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rgbClr val="6CB2E2"/>
                    </a:solidFill>
                  </a:tcPr>
                </a:tc>
                <a:tc hMerge="1">
                  <a:txBody>
                    <a:bodyPr/>
                    <a:lstStyle/>
                    <a:p>
                      <a:endParaRPr lang="en-US" dirty="0">
                        <a:solidFill>
                          <a:srgbClr val="001A36"/>
                        </a:solidFill>
                        <a:latin typeface="Univers" panose="020B0503020202020204" pitchFamily="34" charset="0"/>
                      </a:endParaRP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rgbClr val="6CB2E2"/>
                    </a:solidFill>
                  </a:tcPr>
                </a:tc>
                <a:extLst>
                  <a:ext uri="{0D108BD9-81ED-4DB2-BD59-A6C34878D82A}">
                    <a16:rowId xmlns:a16="http://schemas.microsoft.com/office/drawing/2014/main" val="2656969397"/>
                  </a:ext>
                </a:extLst>
              </a:tr>
              <a:tr h="457200">
                <a:tc>
                  <a:txBody>
                    <a:bodyPr/>
                    <a:lstStyle/>
                    <a:p>
                      <a:pPr algn="ctr"/>
                      <a:endParaRPr lang="en-US" sz="1600" dirty="0">
                        <a:solidFill>
                          <a:srgbClr val="001A36"/>
                        </a:solidFill>
                        <a:latin typeface="Univers" panose="020B0503020202020204" pitchFamily="34" charset="0"/>
                      </a:endParaRP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solidFill>
                  </a:tcPr>
                </a:tc>
                <a:tc>
                  <a:txBody>
                    <a:bodyPr/>
                    <a:lstStyle/>
                    <a:p>
                      <a:pPr algn="ctr"/>
                      <a:r>
                        <a:rPr lang="en-US" sz="1600" b="1" dirty="0">
                          <a:solidFill>
                            <a:srgbClr val="001A36"/>
                          </a:solidFill>
                          <a:latin typeface="Univers" panose="020B0503020202020204" pitchFamily="34" charset="0"/>
                        </a:rPr>
                        <a:t>1</a:t>
                      </a: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solidFill>
                  </a:tcPr>
                </a:tc>
                <a:tc>
                  <a:txBody>
                    <a:bodyPr/>
                    <a:lstStyle/>
                    <a:p>
                      <a:pPr algn="ctr"/>
                      <a:r>
                        <a:rPr lang="en-US" sz="1600" b="1" dirty="0">
                          <a:solidFill>
                            <a:srgbClr val="001A36"/>
                          </a:solidFill>
                          <a:latin typeface="Univers" panose="020B0503020202020204" pitchFamily="34" charset="0"/>
                        </a:rPr>
                        <a:t>2</a:t>
                      </a: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solidFill>
                  </a:tcPr>
                </a:tc>
                <a:tc>
                  <a:txBody>
                    <a:bodyPr/>
                    <a:lstStyle/>
                    <a:p>
                      <a:pPr algn="ctr"/>
                      <a:r>
                        <a:rPr lang="en-US" sz="1600" b="1" dirty="0">
                          <a:solidFill>
                            <a:srgbClr val="001A36"/>
                          </a:solidFill>
                          <a:latin typeface="Univers" panose="020B0503020202020204" pitchFamily="34" charset="0"/>
                        </a:rPr>
                        <a:t>3</a:t>
                      </a: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solidFill>
                  </a:tcPr>
                </a:tc>
                <a:tc>
                  <a:txBody>
                    <a:bodyPr/>
                    <a:lstStyle/>
                    <a:p>
                      <a:pPr algn="ctr"/>
                      <a:r>
                        <a:rPr lang="en-US" sz="1600" b="1" dirty="0">
                          <a:solidFill>
                            <a:srgbClr val="001A36"/>
                          </a:solidFill>
                          <a:latin typeface="Univers" panose="020B0503020202020204" pitchFamily="34" charset="0"/>
                        </a:rPr>
                        <a:t>4</a:t>
                      </a: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solidFill>
                  </a:tcPr>
                </a:tc>
                <a:tc>
                  <a:txBody>
                    <a:bodyPr/>
                    <a:lstStyle/>
                    <a:p>
                      <a:pPr algn="ctr"/>
                      <a:r>
                        <a:rPr lang="en-US" sz="1600" b="1" dirty="0">
                          <a:solidFill>
                            <a:srgbClr val="001A36"/>
                          </a:solidFill>
                          <a:latin typeface="Univers" panose="020B0503020202020204" pitchFamily="34" charset="0"/>
                        </a:rPr>
                        <a:t>5</a:t>
                      </a: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solidFill>
                  </a:tcPr>
                </a:tc>
                <a:tc>
                  <a:txBody>
                    <a:bodyPr/>
                    <a:lstStyle/>
                    <a:p>
                      <a:pPr algn="ctr"/>
                      <a:r>
                        <a:rPr lang="en-US" sz="1600" b="1" dirty="0">
                          <a:solidFill>
                            <a:srgbClr val="001A36"/>
                          </a:solidFill>
                          <a:latin typeface="Univers" panose="020B0503020202020204" pitchFamily="34" charset="0"/>
                        </a:rPr>
                        <a:t>6</a:t>
                      </a: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solidFill>
                  </a:tcPr>
                </a:tc>
                <a:tc>
                  <a:txBody>
                    <a:bodyPr/>
                    <a:lstStyle/>
                    <a:p>
                      <a:pPr algn="ctr"/>
                      <a:r>
                        <a:rPr lang="en-US" sz="1600" b="1" dirty="0">
                          <a:solidFill>
                            <a:srgbClr val="001A36"/>
                          </a:solidFill>
                          <a:latin typeface="Univers" panose="020B0503020202020204" pitchFamily="34" charset="0"/>
                        </a:rPr>
                        <a:t>7</a:t>
                      </a: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solidFill>
                  </a:tcPr>
                </a:tc>
                <a:tc>
                  <a:txBody>
                    <a:bodyPr/>
                    <a:lstStyle/>
                    <a:p>
                      <a:pPr algn="ctr"/>
                      <a:r>
                        <a:rPr lang="en-US" sz="1600" b="1" dirty="0">
                          <a:solidFill>
                            <a:srgbClr val="001A36"/>
                          </a:solidFill>
                          <a:latin typeface="Univers" panose="020B0503020202020204" pitchFamily="34" charset="0"/>
                        </a:rPr>
                        <a:t>8</a:t>
                      </a: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solidFill>
                  </a:tcPr>
                </a:tc>
                <a:tc>
                  <a:txBody>
                    <a:bodyPr/>
                    <a:lstStyle/>
                    <a:p>
                      <a:pPr algn="ctr"/>
                      <a:r>
                        <a:rPr lang="en-US" sz="1600" b="1" dirty="0">
                          <a:solidFill>
                            <a:srgbClr val="001A36"/>
                          </a:solidFill>
                          <a:latin typeface="Univers" panose="020B0503020202020204" pitchFamily="34" charset="0"/>
                        </a:rPr>
                        <a:t>9</a:t>
                      </a: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solidFill>
                  </a:tcPr>
                </a:tc>
                <a:extLst>
                  <a:ext uri="{0D108BD9-81ED-4DB2-BD59-A6C34878D82A}">
                    <a16:rowId xmlns:a16="http://schemas.microsoft.com/office/drawing/2014/main" val="3091879271"/>
                  </a:ext>
                </a:extLst>
              </a:tr>
              <a:tr h="591746">
                <a:tc>
                  <a:txBody>
                    <a:bodyPr/>
                    <a:lstStyle/>
                    <a:p>
                      <a:pPr algn="l"/>
                      <a:r>
                        <a:rPr lang="en-US" sz="1600" kern="1200" dirty="0">
                          <a:solidFill>
                            <a:srgbClr val="001A36"/>
                          </a:solidFill>
                          <a:effectLst/>
                          <a:latin typeface="Univers" panose="020B0503020202020204" pitchFamily="34" charset="0"/>
                          <a:ea typeface="+mn-ea"/>
                          <a:cs typeface="+mn-cs"/>
                        </a:rPr>
                        <a:t>Advance quality and patient safety through the Patient Safety Initiative.</a:t>
                      </a:r>
                      <a:endParaRPr lang="en-US" sz="1600" dirty="0">
                        <a:solidFill>
                          <a:srgbClr val="001A36"/>
                        </a:solidFill>
                        <a:latin typeface="Univers" panose="020B0503020202020204" pitchFamily="34" charset="0"/>
                      </a:endParaRPr>
                    </a:p>
                  </a:txBody>
                  <a:tcPr marL="182880" marR="182880" marT="91440" marB="91440"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lumMod val="95000"/>
                      </a:schemeClr>
                    </a:solidFill>
                  </a:tcPr>
                </a:tc>
                <a:tc>
                  <a:txBody>
                    <a:bodyPr/>
                    <a:lstStyle/>
                    <a:p>
                      <a:pPr algn="ctr"/>
                      <a:endParaRPr lang="en-US" sz="1600" dirty="0">
                        <a:solidFill>
                          <a:srgbClr val="001A36"/>
                        </a:solidFill>
                        <a:latin typeface="Univers" panose="020B0503020202020204" pitchFamily="34" charset="0"/>
                      </a:endParaRP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lumMod val="95000"/>
                      </a:schemeClr>
                    </a:solidFill>
                  </a:tcPr>
                </a:tc>
                <a:tc>
                  <a:txBody>
                    <a:bodyPr/>
                    <a:lstStyle/>
                    <a:p>
                      <a:pPr algn="ctr"/>
                      <a:endParaRPr lang="en-US" sz="1600" dirty="0">
                        <a:solidFill>
                          <a:srgbClr val="001A36"/>
                        </a:solidFill>
                        <a:latin typeface="Univers" panose="020B0503020202020204" pitchFamily="34" charset="0"/>
                      </a:endParaRP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lumMod val="95000"/>
                      </a:schemeClr>
                    </a:solidFill>
                  </a:tcPr>
                </a:tc>
                <a:tc>
                  <a:txBody>
                    <a:bodyPr/>
                    <a:lstStyle/>
                    <a:p>
                      <a:pPr algn="ctr"/>
                      <a:r>
                        <a:rPr lang="en-US" sz="1600" dirty="0">
                          <a:solidFill>
                            <a:srgbClr val="001A36"/>
                          </a:solidFill>
                          <a:latin typeface="Univers" panose="020B0503020202020204" pitchFamily="34" charset="0"/>
                        </a:rPr>
                        <a:t>X</a:t>
                      </a: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lumMod val="95000"/>
                      </a:schemeClr>
                    </a:solidFill>
                  </a:tcPr>
                </a:tc>
                <a:tc>
                  <a:txBody>
                    <a:bodyPr/>
                    <a:lstStyle/>
                    <a:p>
                      <a:pPr algn="ctr"/>
                      <a:r>
                        <a:rPr lang="en-US" sz="1600" dirty="0">
                          <a:solidFill>
                            <a:srgbClr val="001A36"/>
                          </a:solidFill>
                          <a:latin typeface="Univers" panose="020B0503020202020204" pitchFamily="34" charset="0"/>
                        </a:rPr>
                        <a:t>X</a:t>
                      </a: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lumMod val="95000"/>
                      </a:schemeClr>
                    </a:solidFill>
                  </a:tcPr>
                </a:tc>
                <a:tc>
                  <a:txBody>
                    <a:bodyPr/>
                    <a:lstStyle/>
                    <a:p>
                      <a:pPr algn="ctr"/>
                      <a:endParaRPr lang="en-US" sz="1600" dirty="0">
                        <a:solidFill>
                          <a:srgbClr val="001A36"/>
                        </a:solidFill>
                        <a:latin typeface="Univers" panose="020B0503020202020204" pitchFamily="34" charset="0"/>
                      </a:endParaRP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lumMod val="95000"/>
                      </a:schemeClr>
                    </a:solidFill>
                  </a:tcPr>
                </a:tc>
                <a:tc>
                  <a:txBody>
                    <a:bodyPr/>
                    <a:lstStyle/>
                    <a:p>
                      <a:pPr algn="ctr"/>
                      <a:endParaRPr lang="en-US" sz="1600" dirty="0">
                        <a:solidFill>
                          <a:srgbClr val="001A36"/>
                        </a:solidFill>
                        <a:latin typeface="Univers" panose="020B0503020202020204" pitchFamily="34" charset="0"/>
                      </a:endParaRP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lumMod val="95000"/>
                      </a:schemeClr>
                    </a:solidFill>
                  </a:tcPr>
                </a:tc>
                <a:tc>
                  <a:txBody>
                    <a:bodyPr/>
                    <a:lstStyle/>
                    <a:p>
                      <a:pPr algn="ctr"/>
                      <a:endParaRPr lang="en-US" sz="1600" dirty="0">
                        <a:solidFill>
                          <a:srgbClr val="001A36"/>
                        </a:solidFill>
                        <a:latin typeface="Univers" panose="020B0503020202020204" pitchFamily="34" charset="0"/>
                      </a:endParaRP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lumMod val="95000"/>
                      </a:schemeClr>
                    </a:solidFill>
                  </a:tcPr>
                </a:tc>
                <a:tc>
                  <a:txBody>
                    <a:bodyPr/>
                    <a:lstStyle/>
                    <a:p>
                      <a:pPr algn="ctr"/>
                      <a:endParaRPr lang="en-US" sz="1600" dirty="0">
                        <a:solidFill>
                          <a:srgbClr val="001A36"/>
                        </a:solidFill>
                        <a:latin typeface="Univers" panose="020B0503020202020204" pitchFamily="34" charset="0"/>
                      </a:endParaRP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lumMod val="95000"/>
                      </a:schemeClr>
                    </a:solidFill>
                  </a:tcPr>
                </a:tc>
                <a:tc>
                  <a:txBody>
                    <a:bodyPr/>
                    <a:lstStyle/>
                    <a:p>
                      <a:pPr algn="ctr"/>
                      <a:r>
                        <a:rPr lang="en-US" sz="1600" dirty="0">
                          <a:solidFill>
                            <a:srgbClr val="001A36"/>
                          </a:solidFill>
                          <a:latin typeface="Univers" panose="020B0503020202020204" pitchFamily="34" charset="0"/>
                        </a:rPr>
                        <a:t>X</a:t>
                      </a: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46366380"/>
                  </a:ext>
                </a:extLst>
              </a:tr>
              <a:tr h="889834">
                <a:tc>
                  <a:txBody>
                    <a:bodyPr/>
                    <a:lstStyle/>
                    <a:p>
                      <a:pPr algn="l"/>
                      <a:r>
                        <a:rPr lang="en-US" sz="1600" kern="1200" dirty="0">
                          <a:solidFill>
                            <a:srgbClr val="001A36"/>
                          </a:solidFill>
                          <a:effectLst/>
                          <a:latin typeface="Univers" panose="020B0503020202020204" pitchFamily="34" charset="0"/>
                          <a:ea typeface="+mn-ea"/>
                          <a:cs typeface="+mn-cs"/>
                        </a:rPr>
                        <a:t>Create meaningful progress towards care transformation and demonstrate improvements in accessibility, affordability, coordinated continuum and economic viability.</a:t>
                      </a:r>
                      <a:endParaRPr lang="en-US" sz="1600" dirty="0">
                        <a:solidFill>
                          <a:srgbClr val="001A36"/>
                        </a:solidFill>
                        <a:latin typeface="Univers" panose="020B0503020202020204" pitchFamily="34" charset="0"/>
                      </a:endParaRPr>
                    </a:p>
                  </a:txBody>
                  <a:tcPr marL="182880" marR="182880" marT="91440" marB="91440"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solidFill>
                  </a:tcPr>
                </a:tc>
                <a:tc>
                  <a:txBody>
                    <a:bodyPr/>
                    <a:lstStyle/>
                    <a:p>
                      <a:pPr algn="ctr"/>
                      <a:r>
                        <a:rPr lang="en-US" sz="1600" dirty="0">
                          <a:solidFill>
                            <a:srgbClr val="001A36"/>
                          </a:solidFill>
                          <a:latin typeface="Univers" panose="020B0503020202020204" pitchFamily="34" charset="0"/>
                        </a:rPr>
                        <a:t>X</a:t>
                      </a: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solidFill>
                  </a:tcPr>
                </a:tc>
                <a:tc>
                  <a:txBody>
                    <a:bodyPr/>
                    <a:lstStyle/>
                    <a:p>
                      <a:pPr algn="ctr"/>
                      <a:r>
                        <a:rPr lang="en-US" sz="1600" dirty="0">
                          <a:solidFill>
                            <a:srgbClr val="001A36"/>
                          </a:solidFill>
                          <a:latin typeface="Univers" panose="020B0503020202020204" pitchFamily="34" charset="0"/>
                        </a:rPr>
                        <a:t>X</a:t>
                      </a: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solidFill>
                  </a:tcPr>
                </a:tc>
                <a:tc>
                  <a:txBody>
                    <a:bodyPr/>
                    <a:lstStyle/>
                    <a:p>
                      <a:pPr algn="ctr"/>
                      <a:endParaRPr lang="en-US" sz="1600" dirty="0">
                        <a:solidFill>
                          <a:srgbClr val="001A36"/>
                        </a:solidFill>
                        <a:latin typeface="Univers" panose="020B0503020202020204" pitchFamily="34" charset="0"/>
                      </a:endParaRP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solidFill>
                  </a:tcPr>
                </a:tc>
                <a:tc>
                  <a:txBody>
                    <a:bodyPr/>
                    <a:lstStyle/>
                    <a:p>
                      <a:pPr algn="ctr"/>
                      <a:endParaRPr lang="en-US" sz="1600" dirty="0">
                        <a:solidFill>
                          <a:srgbClr val="001A36"/>
                        </a:solidFill>
                        <a:latin typeface="Univers" panose="020B0503020202020204" pitchFamily="34" charset="0"/>
                      </a:endParaRP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solidFill>
                  </a:tcPr>
                </a:tc>
                <a:tc>
                  <a:txBody>
                    <a:bodyPr/>
                    <a:lstStyle/>
                    <a:p>
                      <a:pPr algn="ctr"/>
                      <a:r>
                        <a:rPr lang="en-US" sz="1600" dirty="0">
                          <a:solidFill>
                            <a:srgbClr val="001A36"/>
                          </a:solidFill>
                          <a:latin typeface="Univers" panose="020B0503020202020204" pitchFamily="34" charset="0"/>
                        </a:rPr>
                        <a:t>X</a:t>
                      </a: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solidFill>
                  </a:tcPr>
                </a:tc>
                <a:tc>
                  <a:txBody>
                    <a:bodyPr/>
                    <a:lstStyle/>
                    <a:p>
                      <a:pPr algn="ctr"/>
                      <a:r>
                        <a:rPr lang="en-US" sz="1600" dirty="0">
                          <a:solidFill>
                            <a:srgbClr val="001A36"/>
                          </a:solidFill>
                          <a:latin typeface="Univers" panose="020B0503020202020204" pitchFamily="34" charset="0"/>
                        </a:rPr>
                        <a:t>X</a:t>
                      </a: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solidFill>
                  </a:tcPr>
                </a:tc>
                <a:tc>
                  <a:txBody>
                    <a:bodyPr/>
                    <a:lstStyle/>
                    <a:p>
                      <a:pPr algn="ctr"/>
                      <a:endParaRPr lang="en-US" sz="1600" dirty="0">
                        <a:solidFill>
                          <a:srgbClr val="001A36"/>
                        </a:solidFill>
                        <a:latin typeface="Univers" panose="020B0503020202020204" pitchFamily="34" charset="0"/>
                      </a:endParaRP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solidFill>
                  </a:tcPr>
                </a:tc>
                <a:tc>
                  <a:txBody>
                    <a:bodyPr/>
                    <a:lstStyle/>
                    <a:p>
                      <a:pPr algn="ctr"/>
                      <a:r>
                        <a:rPr lang="en-US" sz="1600" dirty="0">
                          <a:solidFill>
                            <a:srgbClr val="001A36"/>
                          </a:solidFill>
                          <a:latin typeface="Univers" panose="020B0503020202020204" pitchFamily="34" charset="0"/>
                        </a:rPr>
                        <a:t>X</a:t>
                      </a: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solidFill>
                  </a:tcPr>
                </a:tc>
                <a:tc>
                  <a:txBody>
                    <a:bodyPr/>
                    <a:lstStyle/>
                    <a:p>
                      <a:pPr algn="ctr"/>
                      <a:r>
                        <a:rPr lang="en-US" sz="1600" dirty="0">
                          <a:solidFill>
                            <a:srgbClr val="001A36"/>
                          </a:solidFill>
                          <a:latin typeface="Univers" panose="020B0503020202020204" pitchFamily="34" charset="0"/>
                        </a:rPr>
                        <a:t>X</a:t>
                      </a: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solidFill>
                  </a:tcPr>
                </a:tc>
                <a:extLst>
                  <a:ext uri="{0D108BD9-81ED-4DB2-BD59-A6C34878D82A}">
                    <a16:rowId xmlns:a16="http://schemas.microsoft.com/office/drawing/2014/main" val="2684071473"/>
                  </a:ext>
                </a:extLst>
              </a:tr>
              <a:tr h="640080">
                <a:tc>
                  <a:txBody>
                    <a:bodyPr/>
                    <a:lstStyle/>
                    <a:p>
                      <a:pPr algn="l"/>
                      <a:r>
                        <a:rPr lang="en-US" sz="1600" kern="1200" dirty="0">
                          <a:solidFill>
                            <a:srgbClr val="001A36"/>
                          </a:solidFill>
                          <a:effectLst/>
                          <a:latin typeface="Univers" panose="020B0503020202020204" pitchFamily="34" charset="0"/>
                          <a:ea typeface="+mn-ea"/>
                          <a:cs typeface="+mn-cs"/>
                        </a:rPr>
                        <a:t>Improve and protect federal funding, including ACA subsidies.</a:t>
                      </a:r>
                      <a:endParaRPr lang="en-US" sz="1600" dirty="0">
                        <a:solidFill>
                          <a:srgbClr val="001A36"/>
                        </a:solidFill>
                        <a:latin typeface="Univers" panose="020B0503020202020204" pitchFamily="34" charset="0"/>
                      </a:endParaRPr>
                    </a:p>
                  </a:txBody>
                  <a:tcPr marL="182880" marR="182880" marT="91440" marB="91440"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lumMod val="95000"/>
                      </a:schemeClr>
                    </a:solidFill>
                  </a:tcPr>
                </a:tc>
                <a:tc>
                  <a:txBody>
                    <a:bodyPr/>
                    <a:lstStyle/>
                    <a:p>
                      <a:pPr algn="ctr"/>
                      <a:r>
                        <a:rPr lang="en-US" sz="1600" dirty="0">
                          <a:solidFill>
                            <a:srgbClr val="001A36"/>
                          </a:solidFill>
                          <a:latin typeface="Univers" panose="020B0503020202020204" pitchFamily="34" charset="0"/>
                        </a:rPr>
                        <a:t>X</a:t>
                      </a: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lumMod val="95000"/>
                      </a:schemeClr>
                    </a:solidFill>
                  </a:tcPr>
                </a:tc>
                <a:tc>
                  <a:txBody>
                    <a:bodyPr/>
                    <a:lstStyle/>
                    <a:p>
                      <a:pPr algn="ctr"/>
                      <a:r>
                        <a:rPr lang="en-US" sz="1600" dirty="0">
                          <a:solidFill>
                            <a:srgbClr val="001A36"/>
                          </a:solidFill>
                          <a:latin typeface="Univers" panose="020B0503020202020204" pitchFamily="34" charset="0"/>
                        </a:rPr>
                        <a:t>X</a:t>
                      </a: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lumMod val="95000"/>
                      </a:schemeClr>
                    </a:solidFill>
                  </a:tcPr>
                </a:tc>
                <a:tc>
                  <a:txBody>
                    <a:bodyPr/>
                    <a:lstStyle/>
                    <a:p>
                      <a:pPr algn="ctr"/>
                      <a:endParaRPr lang="en-US" sz="1600" dirty="0">
                        <a:solidFill>
                          <a:srgbClr val="001A36"/>
                        </a:solidFill>
                        <a:latin typeface="Univers" panose="020B0503020202020204" pitchFamily="34" charset="0"/>
                      </a:endParaRP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lumMod val="95000"/>
                      </a:schemeClr>
                    </a:solidFill>
                  </a:tcPr>
                </a:tc>
                <a:tc>
                  <a:txBody>
                    <a:bodyPr/>
                    <a:lstStyle/>
                    <a:p>
                      <a:pPr algn="ctr"/>
                      <a:endParaRPr lang="en-US" sz="1600" dirty="0">
                        <a:solidFill>
                          <a:srgbClr val="001A36"/>
                        </a:solidFill>
                        <a:latin typeface="Univers" panose="020B0503020202020204" pitchFamily="34" charset="0"/>
                      </a:endParaRP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lumMod val="95000"/>
                      </a:schemeClr>
                    </a:solidFill>
                  </a:tcPr>
                </a:tc>
                <a:tc>
                  <a:txBody>
                    <a:bodyPr/>
                    <a:lstStyle/>
                    <a:p>
                      <a:pPr algn="ctr"/>
                      <a:endParaRPr lang="en-US" sz="1600" dirty="0">
                        <a:solidFill>
                          <a:srgbClr val="001A36"/>
                        </a:solidFill>
                        <a:latin typeface="Univers" panose="020B0503020202020204" pitchFamily="34" charset="0"/>
                      </a:endParaRP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lumMod val="95000"/>
                      </a:schemeClr>
                    </a:solidFill>
                  </a:tcPr>
                </a:tc>
                <a:tc>
                  <a:txBody>
                    <a:bodyPr/>
                    <a:lstStyle/>
                    <a:p>
                      <a:pPr algn="ctr"/>
                      <a:endParaRPr lang="en-US" sz="1600" dirty="0">
                        <a:solidFill>
                          <a:srgbClr val="001A36"/>
                        </a:solidFill>
                        <a:latin typeface="Univers" panose="020B0503020202020204" pitchFamily="34" charset="0"/>
                      </a:endParaRP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lumMod val="95000"/>
                      </a:schemeClr>
                    </a:solidFill>
                  </a:tcPr>
                </a:tc>
                <a:tc>
                  <a:txBody>
                    <a:bodyPr/>
                    <a:lstStyle/>
                    <a:p>
                      <a:pPr algn="ctr"/>
                      <a:endParaRPr lang="en-US" sz="1600" dirty="0">
                        <a:solidFill>
                          <a:srgbClr val="001A36"/>
                        </a:solidFill>
                        <a:latin typeface="Univers" panose="020B0503020202020204" pitchFamily="34" charset="0"/>
                      </a:endParaRP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lumMod val="95000"/>
                      </a:schemeClr>
                    </a:solidFill>
                  </a:tcPr>
                </a:tc>
                <a:tc>
                  <a:txBody>
                    <a:bodyPr/>
                    <a:lstStyle/>
                    <a:p>
                      <a:pPr algn="ctr"/>
                      <a:r>
                        <a:rPr lang="en-US" sz="1600" dirty="0">
                          <a:solidFill>
                            <a:srgbClr val="001A36"/>
                          </a:solidFill>
                          <a:latin typeface="Univers" panose="020B0503020202020204" pitchFamily="34" charset="0"/>
                        </a:rPr>
                        <a:t>X</a:t>
                      </a: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lumMod val="95000"/>
                      </a:schemeClr>
                    </a:solidFill>
                  </a:tcPr>
                </a:tc>
                <a:tc>
                  <a:txBody>
                    <a:bodyPr/>
                    <a:lstStyle/>
                    <a:p>
                      <a:pPr algn="ctr"/>
                      <a:endParaRPr lang="en-US" sz="1600" dirty="0">
                        <a:solidFill>
                          <a:srgbClr val="001A36"/>
                        </a:solidFill>
                        <a:latin typeface="Univers" panose="020B0503020202020204" pitchFamily="34" charset="0"/>
                      </a:endParaRP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733232934"/>
                  </a:ext>
                </a:extLst>
              </a:tr>
              <a:tr h="640080">
                <a:tc>
                  <a:txBody>
                    <a:bodyPr/>
                    <a:lstStyle/>
                    <a:p>
                      <a:pPr algn="l"/>
                      <a:r>
                        <a:rPr lang="en-US" sz="1600" kern="1200" dirty="0">
                          <a:solidFill>
                            <a:srgbClr val="001A36"/>
                          </a:solidFill>
                          <a:effectLst/>
                          <a:latin typeface="Univers" panose="020B0503020202020204" pitchFamily="34" charset="0"/>
                          <a:ea typeface="+mn-ea"/>
                          <a:cs typeface="+mn-cs"/>
                        </a:rPr>
                        <a:t>Hold commercial insurers accountable and prevent insurance barriers to care.</a:t>
                      </a:r>
                      <a:endParaRPr lang="en-US" sz="1600" dirty="0">
                        <a:solidFill>
                          <a:srgbClr val="001A36"/>
                        </a:solidFill>
                        <a:latin typeface="Univers" panose="020B0503020202020204" pitchFamily="34" charset="0"/>
                      </a:endParaRPr>
                    </a:p>
                  </a:txBody>
                  <a:tcPr marL="182880" marR="182880" marT="91440" marB="91440"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solidFill>
                  </a:tcPr>
                </a:tc>
                <a:tc>
                  <a:txBody>
                    <a:bodyPr/>
                    <a:lstStyle/>
                    <a:p>
                      <a:pPr algn="ctr"/>
                      <a:r>
                        <a:rPr lang="en-US" sz="1600" dirty="0">
                          <a:solidFill>
                            <a:srgbClr val="001A36"/>
                          </a:solidFill>
                          <a:latin typeface="Univers" panose="020B0503020202020204" pitchFamily="34" charset="0"/>
                        </a:rPr>
                        <a:t>X</a:t>
                      </a: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solidFill>
                  </a:tcPr>
                </a:tc>
                <a:tc>
                  <a:txBody>
                    <a:bodyPr/>
                    <a:lstStyle/>
                    <a:p>
                      <a:pPr algn="ctr"/>
                      <a:r>
                        <a:rPr lang="en-US" sz="1600" dirty="0">
                          <a:solidFill>
                            <a:srgbClr val="001A36"/>
                          </a:solidFill>
                          <a:latin typeface="Univers" panose="020B0503020202020204" pitchFamily="34" charset="0"/>
                        </a:rPr>
                        <a:t>X</a:t>
                      </a: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solidFill>
                  </a:tcPr>
                </a:tc>
                <a:tc>
                  <a:txBody>
                    <a:bodyPr/>
                    <a:lstStyle/>
                    <a:p>
                      <a:pPr algn="ctr"/>
                      <a:endParaRPr lang="en-US" sz="1600" dirty="0">
                        <a:solidFill>
                          <a:srgbClr val="001A36"/>
                        </a:solidFill>
                        <a:latin typeface="Univers" panose="020B0503020202020204" pitchFamily="34" charset="0"/>
                      </a:endParaRP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solidFill>
                  </a:tcPr>
                </a:tc>
                <a:tc>
                  <a:txBody>
                    <a:bodyPr/>
                    <a:lstStyle/>
                    <a:p>
                      <a:pPr algn="ctr"/>
                      <a:endParaRPr lang="en-US" sz="1600" dirty="0">
                        <a:solidFill>
                          <a:srgbClr val="001A36"/>
                        </a:solidFill>
                        <a:latin typeface="Univers" panose="020B0503020202020204" pitchFamily="34" charset="0"/>
                      </a:endParaRP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solidFill>
                  </a:tcPr>
                </a:tc>
                <a:tc>
                  <a:txBody>
                    <a:bodyPr/>
                    <a:lstStyle/>
                    <a:p>
                      <a:pPr algn="ctr"/>
                      <a:endParaRPr lang="en-US" sz="1600" dirty="0">
                        <a:solidFill>
                          <a:srgbClr val="001A36"/>
                        </a:solidFill>
                        <a:latin typeface="Univers" panose="020B0503020202020204" pitchFamily="34" charset="0"/>
                      </a:endParaRP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solidFill>
                  </a:tcPr>
                </a:tc>
                <a:tc>
                  <a:txBody>
                    <a:bodyPr/>
                    <a:lstStyle/>
                    <a:p>
                      <a:pPr algn="ctr"/>
                      <a:r>
                        <a:rPr lang="en-US" sz="1600" dirty="0">
                          <a:solidFill>
                            <a:srgbClr val="001A36"/>
                          </a:solidFill>
                          <a:latin typeface="Univers" panose="020B0503020202020204" pitchFamily="34" charset="0"/>
                        </a:rPr>
                        <a:t>X</a:t>
                      </a: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solidFill>
                  </a:tcPr>
                </a:tc>
                <a:tc>
                  <a:txBody>
                    <a:bodyPr/>
                    <a:lstStyle/>
                    <a:p>
                      <a:pPr algn="ctr"/>
                      <a:endParaRPr lang="en-US" sz="1600" dirty="0">
                        <a:solidFill>
                          <a:srgbClr val="001A36"/>
                        </a:solidFill>
                        <a:latin typeface="Univers" panose="020B0503020202020204" pitchFamily="34" charset="0"/>
                      </a:endParaRP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solidFill>
                  </a:tcPr>
                </a:tc>
                <a:tc>
                  <a:txBody>
                    <a:bodyPr/>
                    <a:lstStyle/>
                    <a:p>
                      <a:pPr algn="ctr"/>
                      <a:r>
                        <a:rPr lang="en-US" sz="1600" dirty="0">
                          <a:solidFill>
                            <a:srgbClr val="001A36"/>
                          </a:solidFill>
                          <a:latin typeface="Univers" panose="020B0503020202020204" pitchFamily="34" charset="0"/>
                        </a:rPr>
                        <a:t>X</a:t>
                      </a: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solidFill>
                  </a:tcPr>
                </a:tc>
                <a:tc>
                  <a:txBody>
                    <a:bodyPr/>
                    <a:lstStyle/>
                    <a:p>
                      <a:pPr algn="ctr"/>
                      <a:endParaRPr lang="en-US" sz="1600" dirty="0">
                        <a:solidFill>
                          <a:srgbClr val="001A36"/>
                        </a:solidFill>
                        <a:latin typeface="Univers" panose="020B0503020202020204" pitchFamily="34" charset="0"/>
                      </a:endParaRPr>
                    </a:p>
                  </a:txBody>
                  <a:tcPr anchor="ctr">
                    <a:lnL w="12700" cap="flat" cmpd="sng" algn="ctr">
                      <a:solidFill>
                        <a:srgbClr val="6CB2E2"/>
                      </a:solidFill>
                      <a:prstDash val="solid"/>
                      <a:round/>
                      <a:headEnd type="none" w="med" len="med"/>
                      <a:tailEnd type="none" w="med" len="med"/>
                    </a:lnL>
                    <a:lnR w="12700" cap="flat" cmpd="sng" algn="ctr">
                      <a:solidFill>
                        <a:srgbClr val="6CB2E2"/>
                      </a:solidFill>
                      <a:prstDash val="solid"/>
                      <a:round/>
                      <a:headEnd type="none" w="med" len="med"/>
                      <a:tailEnd type="none" w="med" len="med"/>
                    </a:lnR>
                    <a:lnT w="12700" cap="flat" cmpd="sng" algn="ctr">
                      <a:solidFill>
                        <a:srgbClr val="6CB2E2"/>
                      </a:solidFill>
                      <a:prstDash val="solid"/>
                      <a:round/>
                      <a:headEnd type="none" w="med" len="med"/>
                      <a:tailEnd type="none" w="med" len="med"/>
                    </a:lnT>
                    <a:lnB w="12700" cap="flat" cmpd="sng" algn="ctr">
                      <a:solidFill>
                        <a:srgbClr val="6CB2E2"/>
                      </a:solidFill>
                      <a:prstDash val="solid"/>
                      <a:round/>
                      <a:headEnd type="none" w="med" len="med"/>
                      <a:tailEnd type="none" w="med" len="med"/>
                    </a:lnB>
                    <a:solidFill>
                      <a:schemeClr val="bg1"/>
                    </a:solidFill>
                  </a:tcPr>
                </a:tc>
                <a:extLst>
                  <a:ext uri="{0D108BD9-81ED-4DB2-BD59-A6C34878D82A}">
                    <a16:rowId xmlns:a16="http://schemas.microsoft.com/office/drawing/2014/main" val="639910770"/>
                  </a:ext>
                </a:extLst>
              </a:tr>
            </a:tbl>
          </a:graphicData>
        </a:graphic>
      </p:graphicFrame>
    </p:spTree>
    <p:extLst>
      <p:ext uri="{BB962C8B-B14F-4D97-AF65-F5344CB8AC3E}">
        <p14:creationId xmlns:p14="http://schemas.microsoft.com/office/powerpoint/2010/main" val="15339591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2C5D"/>
        </a:solidFill>
        <a:effectLst/>
      </p:bgPr>
    </p:bg>
    <p:spTree>
      <p:nvGrpSpPr>
        <p:cNvPr id="1" name=""/>
        <p:cNvGrpSpPr/>
        <p:nvPr/>
      </p:nvGrpSpPr>
      <p:grpSpPr>
        <a:xfrm>
          <a:off x="0" y="0"/>
          <a:ext cx="0" cy="0"/>
          <a:chOff x="0" y="0"/>
          <a:chExt cx="0" cy="0"/>
        </a:xfrm>
      </p:grpSpPr>
      <p:pic>
        <p:nvPicPr>
          <p:cNvPr id="2" name="Picture 1" descr="A black and white flag&#10;&#10;Description automatically generated">
            <a:extLst>
              <a:ext uri="{FF2B5EF4-FFF2-40B4-BE49-F238E27FC236}">
                <a16:creationId xmlns:a16="http://schemas.microsoft.com/office/drawing/2014/main" id="{956C550F-4E68-1C6E-99F7-4AC213B26443}"/>
              </a:ext>
            </a:extLst>
          </p:cNvPr>
          <p:cNvPicPr>
            <a:picLocks noChangeAspect="1"/>
          </p:cNvPicPr>
          <p:nvPr/>
        </p:nvPicPr>
        <p:blipFill>
          <a:blip r:embed="rId2">
            <a:alphaModFix amt="5000"/>
            <a:extLst>
              <a:ext uri="{28A0092B-C50C-407E-A947-70E740481C1C}">
                <a14:useLocalDpi xmlns:a14="http://schemas.microsoft.com/office/drawing/2010/main" val="0"/>
              </a:ext>
            </a:extLst>
          </a:blip>
          <a:stretch>
            <a:fillRect/>
          </a:stretch>
        </p:blipFill>
        <p:spPr>
          <a:xfrm>
            <a:off x="-1717823" y="-606006"/>
            <a:ext cx="15627644" cy="8070012"/>
          </a:xfrm>
          <a:prstGeom prst="rect">
            <a:avLst/>
          </a:prstGeom>
        </p:spPr>
      </p:pic>
      <p:sp>
        <p:nvSpPr>
          <p:cNvPr id="11" name="TextBox 10">
            <a:extLst>
              <a:ext uri="{FF2B5EF4-FFF2-40B4-BE49-F238E27FC236}">
                <a16:creationId xmlns:a16="http://schemas.microsoft.com/office/drawing/2014/main" id="{475FCA85-9EB1-9DC5-33A1-BFB886C892B9}"/>
              </a:ext>
            </a:extLst>
          </p:cNvPr>
          <p:cNvSpPr txBox="1"/>
          <p:nvPr/>
        </p:nvSpPr>
        <p:spPr>
          <a:xfrm>
            <a:off x="1191008" y="1100938"/>
            <a:ext cx="3077302" cy="769441"/>
          </a:xfrm>
          <a:prstGeom prst="rect">
            <a:avLst/>
          </a:prstGeom>
          <a:noFill/>
        </p:spPr>
        <p:txBody>
          <a:bodyPr wrap="square" rtlCol="0">
            <a:spAutoFit/>
          </a:bodyPr>
          <a:lstStyle/>
          <a:p>
            <a:r>
              <a:rPr lang="en-US" sz="4400" b="1" dirty="0">
                <a:solidFill>
                  <a:srgbClr val="6CB2E2"/>
                </a:solidFill>
                <a:latin typeface="Univers" panose="020B0503020202020204" pitchFamily="34" charset="0"/>
              </a:rPr>
              <a:t>Mission: </a:t>
            </a:r>
          </a:p>
        </p:txBody>
      </p:sp>
      <p:sp>
        <p:nvSpPr>
          <p:cNvPr id="13" name="TextBox 12">
            <a:extLst>
              <a:ext uri="{FF2B5EF4-FFF2-40B4-BE49-F238E27FC236}">
                <a16:creationId xmlns:a16="http://schemas.microsoft.com/office/drawing/2014/main" id="{E49CF5F2-19B4-811B-B7F6-11AAF1E9C958}"/>
              </a:ext>
            </a:extLst>
          </p:cNvPr>
          <p:cNvSpPr txBox="1"/>
          <p:nvPr/>
        </p:nvSpPr>
        <p:spPr>
          <a:xfrm>
            <a:off x="1191009" y="1986095"/>
            <a:ext cx="7709923" cy="1938992"/>
          </a:xfrm>
          <a:prstGeom prst="rect">
            <a:avLst/>
          </a:prstGeom>
          <a:noFill/>
        </p:spPr>
        <p:txBody>
          <a:bodyPr wrap="square">
            <a:spAutoFit/>
          </a:bodyPr>
          <a:lstStyle/>
          <a:p>
            <a:r>
              <a:rPr lang="en-US" sz="2400" dirty="0">
                <a:solidFill>
                  <a:schemeClr val="bg1"/>
                </a:solidFill>
              </a:rPr>
              <a:t>To advance the health of all individuals and communities. The AHA leads, represents and serves hospitals, health systems and other related organizations that are accountable to communities and committed to equitable care and health improvement for all.</a:t>
            </a:r>
            <a:endParaRPr lang="en-US" sz="1800" dirty="0">
              <a:solidFill>
                <a:schemeClr val="bg1"/>
              </a:solidFill>
            </a:endParaRPr>
          </a:p>
        </p:txBody>
      </p:sp>
      <p:pic>
        <p:nvPicPr>
          <p:cNvPr id="24" name="Picture 23" descr="A black and white sign with white text&#10;&#10;Description automatically generated">
            <a:extLst>
              <a:ext uri="{FF2B5EF4-FFF2-40B4-BE49-F238E27FC236}">
                <a16:creationId xmlns:a16="http://schemas.microsoft.com/office/drawing/2014/main" id="{F366221D-4DE2-9A72-6F60-6BF303595E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70263" y="224982"/>
            <a:ext cx="2109220" cy="786386"/>
          </a:xfrm>
          <a:prstGeom prst="rect">
            <a:avLst/>
          </a:prstGeom>
        </p:spPr>
      </p:pic>
    </p:spTree>
    <p:extLst>
      <p:ext uri="{BB962C8B-B14F-4D97-AF65-F5344CB8AC3E}">
        <p14:creationId xmlns:p14="http://schemas.microsoft.com/office/powerpoint/2010/main" val="398152844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2C5D"/>
        </a:solidFill>
        <a:effectLst/>
      </p:bgPr>
    </p:bg>
    <p:spTree>
      <p:nvGrpSpPr>
        <p:cNvPr id="1" name=""/>
        <p:cNvGrpSpPr/>
        <p:nvPr/>
      </p:nvGrpSpPr>
      <p:grpSpPr>
        <a:xfrm>
          <a:off x="0" y="0"/>
          <a:ext cx="0" cy="0"/>
          <a:chOff x="0" y="0"/>
          <a:chExt cx="0" cy="0"/>
        </a:xfrm>
      </p:grpSpPr>
      <p:pic>
        <p:nvPicPr>
          <p:cNvPr id="6" name="Picture 5" descr="A black and white flag&#10;&#10;Description automatically generated">
            <a:extLst>
              <a:ext uri="{FF2B5EF4-FFF2-40B4-BE49-F238E27FC236}">
                <a16:creationId xmlns:a16="http://schemas.microsoft.com/office/drawing/2014/main" id="{FF06F256-CD55-23D3-0F5E-1913CFC8D5E1}"/>
              </a:ext>
            </a:extLst>
          </p:cNvPr>
          <p:cNvPicPr>
            <a:picLocks noChangeAspect="1"/>
          </p:cNvPicPr>
          <p:nvPr/>
        </p:nvPicPr>
        <p:blipFill>
          <a:blip r:embed="rId2">
            <a:alphaModFix amt="5000"/>
            <a:extLst>
              <a:ext uri="{28A0092B-C50C-407E-A947-70E740481C1C}">
                <a14:useLocalDpi xmlns:a14="http://schemas.microsoft.com/office/drawing/2010/main" val="0"/>
              </a:ext>
            </a:extLst>
          </a:blip>
          <a:stretch>
            <a:fillRect/>
          </a:stretch>
        </p:blipFill>
        <p:spPr>
          <a:xfrm>
            <a:off x="-1717823" y="-606006"/>
            <a:ext cx="15627644" cy="8070012"/>
          </a:xfrm>
          <a:prstGeom prst="rect">
            <a:avLst/>
          </a:prstGeom>
        </p:spPr>
      </p:pic>
      <p:sp>
        <p:nvSpPr>
          <p:cNvPr id="2" name="TextBox 1">
            <a:extLst>
              <a:ext uri="{FF2B5EF4-FFF2-40B4-BE49-F238E27FC236}">
                <a16:creationId xmlns:a16="http://schemas.microsoft.com/office/drawing/2014/main" id="{E84C89C1-8852-346B-0892-CADBE178697D}"/>
              </a:ext>
            </a:extLst>
          </p:cNvPr>
          <p:cNvSpPr txBox="1"/>
          <p:nvPr/>
        </p:nvSpPr>
        <p:spPr>
          <a:xfrm>
            <a:off x="1191008" y="1100938"/>
            <a:ext cx="3077302" cy="769441"/>
          </a:xfrm>
          <a:prstGeom prst="rect">
            <a:avLst/>
          </a:prstGeom>
          <a:noFill/>
        </p:spPr>
        <p:txBody>
          <a:bodyPr wrap="square" rtlCol="0">
            <a:spAutoFit/>
          </a:bodyPr>
          <a:lstStyle/>
          <a:p>
            <a:r>
              <a:rPr lang="en-US" sz="4400" b="1" dirty="0">
                <a:solidFill>
                  <a:srgbClr val="6CB2E2"/>
                </a:solidFill>
                <a:latin typeface="Univers" panose="020B0503020202020204" pitchFamily="34" charset="0"/>
              </a:rPr>
              <a:t>Vision: </a:t>
            </a:r>
          </a:p>
        </p:txBody>
      </p:sp>
      <p:sp>
        <p:nvSpPr>
          <p:cNvPr id="3" name="TextBox 2">
            <a:extLst>
              <a:ext uri="{FF2B5EF4-FFF2-40B4-BE49-F238E27FC236}">
                <a16:creationId xmlns:a16="http://schemas.microsoft.com/office/drawing/2014/main" id="{25D6DAF9-FFA6-7E2D-41B1-2B08D3D5B566}"/>
              </a:ext>
            </a:extLst>
          </p:cNvPr>
          <p:cNvSpPr txBox="1"/>
          <p:nvPr/>
        </p:nvSpPr>
        <p:spPr>
          <a:xfrm>
            <a:off x="1191009" y="1986095"/>
            <a:ext cx="7709923" cy="830997"/>
          </a:xfrm>
          <a:prstGeom prst="rect">
            <a:avLst/>
          </a:prstGeom>
          <a:noFill/>
        </p:spPr>
        <p:txBody>
          <a:bodyPr wrap="square">
            <a:spAutoFit/>
          </a:bodyPr>
          <a:lstStyle/>
          <a:p>
            <a:r>
              <a:rPr lang="en-US" sz="2400" dirty="0">
                <a:solidFill>
                  <a:schemeClr val="bg1"/>
                </a:solidFill>
              </a:rPr>
              <a:t>A just society of healthy communities, where all individuals reach their highest potential for health.</a:t>
            </a:r>
            <a:endParaRPr lang="en-US" sz="1800" dirty="0">
              <a:solidFill>
                <a:schemeClr val="bg1"/>
              </a:solidFill>
            </a:endParaRPr>
          </a:p>
        </p:txBody>
      </p:sp>
      <p:pic>
        <p:nvPicPr>
          <p:cNvPr id="4" name="Picture 3" descr="A black and white sign with white text&#10;&#10;Description automatically generated">
            <a:extLst>
              <a:ext uri="{FF2B5EF4-FFF2-40B4-BE49-F238E27FC236}">
                <a16:creationId xmlns:a16="http://schemas.microsoft.com/office/drawing/2014/main" id="{97E0F2E7-6D89-304D-F41C-2DB90B530FD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70263" y="224982"/>
            <a:ext cx="2109220" cy="786386"/>
          </a:xfrm>
          <a:prstGeom prst="rect">
            <a:avLst/>
          </a:prstGeom>
        </p:spPr>
      </p:pic>
    </p:spTree>
    <p:extLst>
      <p:ext uri="{BB962C8B-B14F-4D97-AF65-F5344CB8AC3E}">
        <p14:creationId xmlns:p14="http://schemas.microsoft.com/office/powerpoint/2010/main" val="59829263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2C5D"/>
        </a:solidFill>
        <a:effectLst/>
      </p:bgPr>
    </p:bg>
    <p:spTree>
      <p:nvGrpSpPr>
        <p:cNvPr id="1" name="">
          <a:extLst>
            <a:ext uri="{FF2B5EF4-FFF2-40B4-BE49-F238E27FC236}">
              <a16:creationId xmlns:a16="http://schemas.microsoft.com/office/drawing/2014/main" id="{A41FBC3B-4F71-AB4B-8337-B34B2A61AAF3}"/>
            </a:ext>
          </a:extLst>
        </p:cNvPr>
        <p:cNvGrpSpPr/>
        <p:nvPr/>
      </p:nvGrpSpPr>
      <p:grpSpPr>
        <a:xfrm>
          <a:off x="0" y="0"/>
          <a:ext cx="0" cy="0"/>
          <a:chOff x="0" y="0"/>
          <a:chExt cx="0" cy="0"/>
        </a:xfrm>
      </p:grpSpPr>
      <p:pic>
        <p:nvPicPr>
          <p:cNvPr id="6" name="Picture 5" descr="A black and white flag&#10;&#10;Description automatically generated">
            <a:extLst>
              <a:ext uri="{FF2B5EF4-FFF2-40B4-BE49-F238E27FC236}">
                <a16:creationId xmlns:a16="http://schemas.microsoft.com/office/drawing/2014/main" id="{44998D55-DA83-76F9-D1C2-60F46E6E7E61}"/>
              </a:ext>
            </a:extLst>
          </p:cNvPr>
          <p:cNvPicPr>
            <a:picLocks noChangeAspect="1"/>
          </p:cNvPicPr>
          <p:nvPr/>
        </p:nvPicPr>
        <p:blipFill>
          <a:blip r:embed="rId2">
            <a:alphaModFix amt="5000"/>
            <a:extLst>
              <a:ext uri="{28A0092B-C50C-407E-A947-70E740481C1C}">
                <a14:useLocalDpi xmlns:a14="http://schemas.microsoft.com/office/drawing/2010/main" val="0"/>
              </a:ext>
            </a:extLst>
          </a:blip>
          <a:stretch>
            <a:fillRect/>
          </a:stretch>
        </p:blipFill>
        <p:spPr>
          <a:xfrm>
            <a:off x="-1717823" y="-606006"/>
            <a:ext cx="15627644" cy="8070012"/>
          </a:xfrm>
          <a:prstGeom prst="rect">
            <a:avLst/>
          </a:prstGeom>
        </p:spPr>
      </p:pic>
      <p:sp>
        <p:nvSpPr>
          <p:cNvPr id="2" name="TextBox 1">
            <a:extLst>
              <a:ext uri="{FF2B5EF4-FFF2-40B4-BE49-F238E27FC236}">
                <a16:creationId xmlns:a16="http://schemas.microsoft.com/office/drawing/2014/main" id="{5EF5BCA6-D36A-9395-0269-CFCEEEC8E73F}"/>
              </a:ext>
            </a:extLst>
          </p:cNvPr>
          <p:cNvSpPr txBox="1"/>
          <p:nvPr/>
        </p:nvSpPr>
        <p:spPr>
          <a:xfrm>
            <a:off x="493176" y="618175"/>
            <a:ext cx="3077302" cy="769441"/>
          </a:xfrm>
          <a:prstGeom prst="rect">
            <a:avLst/>
          </a:prstGeom>
          <a:noFill/>
        </p:spPr>
        <p:txBody>
          <a:bodyPr wrap="square" rtlCol="0">
            <a:spAutoFit/>
          </a:bodyPr>
          <a:lstStyle/>
          <a:p>
            <a:r>
              <a:rPr lang="en-US" sz="4400" b="1" dirty="0">
                <a:solidFill>
                  <a:srgbClr val="6CB2E2"/>
                </a:solidFill>
                <a:latin typeface="Univers" panose="020B0503020202020204" pitchFamily="34" charset="0"/>
              </a:rPr>
              <a:t>Disciplines</a:t>
            </a:r>
          </a:p>
        </p:txBody>
      </p:sp>
      <p:sp>
        <p:nvSpPr>
          <p:cNvPr id="3" name="TextBox 2">
            <a:extLst>
              <a:ext uri="{FF2B5EF4-FFF2-40B4-BE49-F238E27FC236}">
                <a16:creationId xmlns:a16="http://schemas.microsoft.com/office/drawing/2014/main" id="{6C2AF008-E23E-B190-8C97-752EFB7446A6}"/>
              </a:ext>
            </a:extLst>
          </p:cNvPr>
          <p:cNvSpPr txBox="1"/>
          <p:nvPr/>
        </p:nvSpPr>
        <p:spPr>
          <a:xfrm>
            <a:off x="493176" y="1482093"/>
            <a:ext cx="4151013" cy="1569660"/>
          </a:xfrm>
          <a:prstGeom prst="rect">
            <a:avLst/>
          </a:prstGeom>
          <a:noFill/>
        </p:spPr>
        <p:txBody>
          <a:bodyPr wrap="square">
            <a:spAutoFit/>
          </a:bodyPr>
          <a:lstStyle/>
          <a:p>
            <a:r>
              <a:rPr lang="en-US" sz="2400" dirty="0">
                <a:solidFill>
                  <a:schemeClr val="bg1"/>
                </a:solidFill>
              </a:rPr>
              <a:t>AHA's four work channels are approaches we use to provide value to members and advance our goals.</a:t>
            </a:r>
          </a:p>
        </p:txBody>
      </p:sp>
      <p:pic>
        <p:nvPicPr>
          <p:cNvPr id="4" name="Picture 3" descr="A black and white sign with white text&#10;&#10;Description automatically generated">
            <a:extLst>
              <a:ext uri="{FF2B5EF4-FFF2-40B4-BE49-F238E27FC236}">
                <a16:creationId xmlns:a16="http://schemas.microsoft.com/office/drawing/2014/main" id="{67FAC2A7-64D2-A44F-BB54-8D76D902AB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70263" y="224982"/>
            <a:ext cx="2109220" cy="786386"/>
          </a:xfrm>
          <a:prstGeom prst="rect">
            <a:avLst/>
          </a:prstGeom>
        </p:spPr>
      </p:pic>
      <p:pic>
        <p:nvPicPr>
          <p:cNvPr id="13" name="Picture 12">
            <a:extLst>
              <a:ext uri="{FF2B5EF4-FFF2-40B4-BE49-F238E27FC236}">
                <a16:creationId xmlns:a16="http://schemas.microsoft.com/office/drawing/2014/main" id="{A21FF142-25C9-D8E4-718E-088EFF81E75F}"/>
              </a:ext>
            </a:extLst>
          </p:cNvPr>
          <p:cNvPicPr>
            <a:picLocks noChangeAspect="1"/>
          </p:cNvPicPr>
          <p:nvPr/>
        </p:nvPicPr>
        <p:blipFill>
          <a:blip r:embed="rId4">
            <a:extLst>
              <a:ext uri="{28A0092B-C50C-407E-A947-70E740481C1C}">
                <a14:useLocalDpi xmlns:a14="http://schemas.microsoft.com/office/drawing/2010/main" val="0"/>
              </a:ext>
            </a:extLst>
          </a:blip>
          <a:srcRect l="14178" t="7863" r="13010" b="7813"/>
          <a:stretch/>
        </p:blipFill>
        <p:spPr>
          <a:xfrm>
            <a:off x="3058758" y="858150"/>
            <a:ext cx="9133242" cy="5952116"/>
          </a:xfrm>
          <a:prstGeom prst="rect">
            <a:avLst/>
          </a:prstGeom>
        </p:spPr>
      </p:pic>
      <p:sp>
        <p:nvSpPr>
          <p:cNvPr id="14" name="TextBox 13">
            <a:extLst>
              <a:ext uri="{FF2B5EF4-FFF2-40B4-BE49-F238E27FC236}">
                <a16:creationId xmlns:a16="http://schemas.microsoft.com/office/drawing/2014/main" id="{1A50C649-B3D6-8CB6-ADBD-FF6E7F1A714D}"/>
              </a:ext>
            </a:extLst>
          </p:cNvPr>
          <p:cNvSpPr txBox="1"/>
          <p:nvPr/>
        </p:nvSpPr>
        <p:spPr>
          <a:xfrm>
            <a:off x="5618215" y="1857972"/>
            <a:ext cx="3895344" cy="1661993"/>
          </a:xfrm>
          <a:prstGeom prst="rect">
            <a:avLst/>
          </a:prstGeom>
          <a:noFill/>
        </p:spPr>
        <p:txBody>
          <a:bodyPr wrap="square" lIns="274320" tIns="274320" rIns="274320" bIns="274320" rtlCol="0">
            <a:spAutoFit/>
          </a:bodyPr>
          <a:lstStyle/>
          <a:p>
            <a:pPr algn="ctr"/>
            <a:r>
              <a:rPr lang="en-US" sz="3600" b="1" spc="0" dirty="0">
                <a:solidFill>
                  <a:schemeClr val="bg1"/>
                </a:solidFill>
                <a:effectLst/>
                <a:latin typeface="Univers" panose="020B0503020202020204" pitchFamily="34" charset="0"/>
                <a:ea typeface="Symbol" panose="05050102010706020507" pitchFamily="18" charset="2"/>
                <a:cs typeface="Calibri" panose="020F0502020204030204" pitchFamily="34" charset="0"/>
              </a:rPr>
              <a:t>Advocacy</a:t>
            </a:r>
            <a:r>
              <a:rPr lang="en-US" sz="3600" b="1" spc="25" dirty="0">
                <a:solidFill>
                  <a:schemeClr val="bg1"/>
                </a:solidFill>
                <a:effectLst/>
                <a:latin typeface="Univers" panose="020B0503020202020204" pitchFamily="34" charset="0"/>
                <a:ea typeface="Symbol" panose="05050102010706020507" pitchFamily="18" charset="2"/>
                <a:cs typeface="Calibri" panose="020F0502020204030204" pitchFamily="34" charset="0"/>
              </a:rPr>
              <a:t> </a:t>
            </a:r>
            <a:r>
              <a:rPr lang="en-US" sz="3600" b="1" spc="0" dirty="0">
                <a:solidFill>
                  <a:schemeClr val="bg1"/>
                </a:solidFill>
                <a:effectLst/>
                <a:latin typeface="Univers" panose="020B0503020202020204" pitchFamily="34" charset="0"/>
                <a:ea typeface="Symbol" panose="05050102010706020507" pitchFamily="18" charset="2"/>
                <a:cs typeface="Calibri" panose="020F0502020204030204" pitchFamily="34" charset="0"/>
              </a:rPr>
              <a:t>and</a:t>
            </a:r>
            <a:r>
              <a:rPr lang="en-US" sz="3600" b="1" spc="30" dirty="0">
                <a:solidFill>
                  <a:schemeClr val="bg1"/>
                </a:solidFill>
                <a:effectLst/>
                <a:latin typeface="Univers" panose="020B0503020202020204" pitchFamily="34" charset="0"/>
                <a:ea typeface="Symbol" panose="05050102010706020507" pitchFamily="18" charset="2"/>
                <a:cs typeface="Calibri" panose="020F0502020204030204" pitchFamily="34" charset="0"/>
              </a:rPr>
              <a:t> </a:t>
            </a:r>
            <a:r>
              <a:rPr lang="en-US" sz="3600" b="1" spc="-10" dirty="0">
                <a:solidFill>
                  <a:schemeClr val="bg1"/>
                </a:solidFill>
                <a:effectLst/>
                <a:latin typeface="Univers" panose="020B0503020202020204" pitchFamily="34" charset="0"/>
                <a:ea typeface="Symbol" panose="05050102010706020507" pitchFamily="18" charset="2"/>
                <a:cs typeface="Calibri" panose="020F0502020204030204" pitchFamily="34" charset="0"/>
              </a:rPr>
              <a:t>Representation</a:t>
            </a:r>
            <a:endParaRPr lang="en-US" sz="3600" b="1" spc="0" dirty="0">
              <a:solidFill>
                <a:schemeClr val="bg1"/>
              </a:solidFill>
              <a:effectLst/>
              <a:latin typeface="Univers" panose="020B0503020202020204" pitchFamily="34" charset="0"/>
              <a:ea typeface="Symbol" panose="05050102010706020507" pitchFamily="18" charset="2"/>
              <a:cs typeface="Symbol" panose="05050102010706020507" pitchFamily="18" charset="2"/>
            </a:endParaRPr>
          </a:p>
        </p:txBody>
      </p:sp>
      <p:sp>
        <p:nvSpPr>
          <p:cNvPr id="15" name="TextBox 14">
            <a:extLst>
              <a:ext uri="{FF2B5EF4-FFF2-40B4-BE49-F238E27FC236}">
                <a16:creationId xmlns:a16="http://schemas.microsoft.com/office/drawing/2014/main" id="{8D6F0CC5-9D20-04D4-E61E-CD9F0B6A5E96}"/>
              </a:ext>
            </a:extLst>
          </p:cNvPr>
          <p:cNvSpPr txBox="1"/>
          <p:nvPr/>
        </p:nvSpPr>
        <p:spPr>
          <a:xfrm>
            <a:off x="3638666" y="3633945"/>
            <a:ext cx="1995511" cy="830997"/>
          </a:xfrm>
          <a:prstGeom prst="rect">
            <a:avLst/>
          </a:prstGeom>
          <a:noFill/>
        </p:spPr>
        <p:txBody>
          <a:bodyPr wrap="square">
            <a:spAutoFit/>
          </a:bodyPr>
          <a:lstStyle/>
          <a:p>
            <a:pPr algn="ctr"/>
            <a:r>
              <a:rPr lang="en-US" sz="2400" b="1" spc="0" dirty="0">
                <a:solidFill>
                  <a:schemeClr val="bg1"/>
                </a:solidFill>
                <a:effectLst/>
                <a:latin typeface="Univers" panose="020B0503020202020204" pitchFamily="34" charset="0"/>
                <a:ea typeface="Symbol" panose="05050102010706020507" pitchFamily="18" charset="2"/>
                <a:cs typeface="Calibri" panose="020F0502020204030204" pitchFamily="34" charset="0"/>
              </a:rPr>
              <a:t>Thought</a:t>
            </a:r>
          </a:p>
          <a:p>
            <a:pPr algn="ctr"/>
            <a:r>
              <a:rPr lang="en-US" sz="2400" b="1" dirty="0">
                <a:solidFill>
                  <a:schemeClr val="bg1"/>
                </a:solidFill>
                <a:latin typeface="Univers" panose="020B0503020202020204" pitchFamily="34" charset="0"/>
                <a:ea typeface="Symbol" panose="05050102010706020507" pitchFamily="18" charset="2"/>
                <a:cs typeface="Calibri" panose="020F0502020204030204" pitchFamily="34" charset="0"/>
              </a:rPr>
              <a:t>Leadership</a:t>
            </a:r>
          </a:p>
        </p:txBody>
      </p:sp>
      <p:sp>
        <p:nvSpPr>
          <p:cNvPr id="16" name="TextBox 15">
            <a:extLst>
              <a:ext uri="{FF2B5EF4-FFF2-40B4-BE49-F238E27FC236}">
                <a16:creationId xmlns:a16="http://schemas.microsoft.com/office/drawing/2014/main" id="{A4CFAD8B-CE1F-A0DE-1AA5-847E3597E1A5}"/>
              </a:ext>
            </a:extLst>
          </p:cNvPr>
          <p:cNvSpPr txBox="1"/>
          <p:nvPr/>
        </p:nvSpPr>
        <p:spPr>
          <a:xfrm>
            <a:off x="6568132" y="3792376"/>
            <a:ext cx="1995511" cy="830997"/>
          </a:xfrm>
          <a:prstGeom prst="rect">
            <a:avLst/>
          </a:prstGeom>
          <a:noFill/>
        </p:spPr>
        <p:txBody>
          <a:bodyPr wrap="square">
            <a:spAutoFit/>
          </a:bodyPr>
          <a:lstStyle/>
          <a:p>
            <a:pPr algn="ctr"/>
            <a:r>
              <a:rPr lang="en-US" sz="2400" b="1" spc="0" dirty="0">
                <a:solidFill>
                  <a:schemeClr val="bg1"/>
                </a:solidFill>
                <a:effectLst/>
                <a:latin typeface="Univers" panose="020B0503020202020204" pitchFamily="34" charset="0"/>
                <a:ea typeface="Symbol" panose="05050102010706020507" pitchFamily="18" charset="2"/>
                <a:cs typeface="Calibri" panose="020F0502020204030204" pitchFamily="34" charset="0"/>
              </a:rPr>
              <a:t>Knowledge</a:t>
            </a:r>
          </a:p>
          <a:p>
            <a:pPr algn="ctr"/>
            <a:r>
              <a:rPr lang="en-US" sz="2400" b="1" spc="0" dirty="0">
                <a:solidFill>
                  <a:schemeClr val="bg1"/>
                </a:solidFill>
                <a:effectLst/>
                <a:latin typeface="Univers" panose="020B0503020202020204" pitchFamily="34" charset="0"/>
                <a:ea typeface="Symbol" panose="05050102010706020507" pitchFamily="18" charset="2"/>
                <a:cs typeface="Calibri" panose="020F0502020204030204" pitchFamily="34" charset="0"/>
              </a:rPr>
              <a:t>Exchange</a:t>
            </a:r>
          </a:p>
        </p:txBody>
      </p:sp>
      <p:sp>
        <p:nvSpPr>
          <p:cNvPr id="17" name="TextBox 16">
            <a:extLst>
              <a:ext uri="{FF2B5EF4-FFF2-40B4-BE49-F238E27FC236}">
                <a16:creationId xmlns:a16="http://schemas.microsoft.com/office/drawing/2014/main" id="{535BC2B5-FE48-7FEB-D928-17DCFEBE323E}"/>
              </a:ext>
            </a:extLst>
          </p:cNvPr>
          <p:cNvSpPr txBox="1"/>
          <p:nvPr/>
        </p:nvSpPr>
        <p:spPr>
          <a:xfrm>
            <a:off x="9520851" y="3633945"/>
            <a:ext cx="1995511" cy="830997"/>
          </a:xfrm>
          <a:prstGeom prst="rect">
            <a:avLst/>
          </a:prstGeom>
          <a:noFill/>
        </p:spPr>
        <p:txBody>
          <a:bodyPr wrap="square">
            <a:spAutoFit/>
          </a:bodyPr>
          <a:lstStyle/>
          <a:p>
            <a:pPr algn="ctr"/>
            <a:r>
              <a:rPr lang="en-US" sz="2400" b="1" spc="0" dirty="0">
                <a:solidFill>
                  <a:schemeClr val="bg1"/>
                </a:solidFill>
                <a:effectLst/>
                <a:latin typeface="Univers" panose="020B0503020202020204" pitchFamily="34" charset="0"/>
                <a:ea typeface="Symbol" panose="05050102010706020507" pitchFamily="18" charset="2"/>
                <a:cs typeface="Calibri" panose="020F0502020204030204" pitchFamily="34" charset="0"/>
              </a:rPr>
              <a:t>Agents of Change</a:t>
            </a:r>
          </a:p>
        </p:txBody>
      </p:sp>
    </p:spTree>
    <p:extLst>
      <p:ext uri="{BB962C8B-B14F-4D97-AF65-F5344CB8AC3E}">
        <p14:creationId xmlns:p14="http://schemas.microsoft.com/office/powerpoint/2010/main" val="21615013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2C5D"/>
        </a:solidFill>
        <a:effectLst/>
      </p:bgPr>
    </p:bg>
    <p:spTree>
      <p:nvGrpSpPr>
        <p:cNvPr id="1" name="">
          <a:extLst>
            <a:ext uri="{FF2B5EF4-FFF2-40B4-BE49-F238E27FC236}">
              <a16:creationId xmlns:a16="http://schemas.microsoft.com/office/drawing/2014/main" id="{4FF9885C-4099-37E7-45AE-9EDE25169E19}"/>
            </a:ext>
          </a:extLst>
        </p:cNvPr>
        <p:cNvGrpSpPr/>
        <p:nvPr/>
      </p:nvGrpSpPr>
      <p:grpSpPr>
        <a:xfrm>
          <a:off x="0" y="0"/>
          <a:ext cx="0" cy="0"/>
          <a:chOff x="0" y="0"/>
          <a:chExt cx="0" cy="0"/>
        </a:xfrm>
      </p:grpSpPr>
      <p:pic>
        <p:nvPicPr>
          <p:cNvPr id="17" name="Picture 16">
            <a:extLst>
              <a:ext uri="{FF2B5EF4-FFF2-40B4-BE49-F238E27FC236}">
                <a16:creationId xmlns:a16="http://schemas.microsoft.com/office/drawing/2014/main" id="{E74220CF-B8A0-9160-A972-6606024EAAEE}"/>
              </a:ext>
            </a:extLst>
          </p:cNvPr>
          <p:cNvPicPr>
            <a:picLocks noChangeAspect="1"/>
          </p:cNvPicPr>
          <p:nvPr/>
        </p:nvPicPr>
        <p:blipFill>
          <a:blip r:embed="rId2">
            <a:extLst>
              <a:ext uri="{28A0092B-C50C-407E-A947-70E740481C1C}">
                <a14:useLocalDpi xmlns:a14="http://schemas.microsoft.com/office/drawing/2010/main" val="0"/>
              </a:ext>
            </a:extLst>
          </a:blip>
          <a:srcRect l="14178" t="7863" r="13010" b="7813"/>
          <a:stretch/>
        </p:blipFill>
        <p:spPr>
          <a:xfrm>
            <a:off x="-409074" y="834133"/>
            <a:ext cx="13170568" cy="8583233"/>
          </a:xfrm>
          <a:prstGeom prst="rect">
            <a:avLst/>
          </a:prstGeom>
        </p:spPr>
      </p:pic>
      <p:pic>
        <p:nvPicPr>
          <p:cNvPr id="19" name="Picture 18" descr="A black and white sign with white text&#10;&#10;Description automatically generated">
            <a:extLst>
              <a:ext uri="{FF2B5EF4-FFF2-40B4-BE49-F238E27FC236}">
                <a16:creationId xmlns:a16="http://schemas.microsoft.com/office/drawing/2014/main" id="{84635F54-DDDB-36E7-86EF-0CF2C739E1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70263" y="224982"/>
            <a:ext cx="2109220" cy="786386"/>
          </a:xfrm>
          <a:prstGeom prst="rect">
            <a:avLst/>
          </a:prstGeom>
        </p:spPr>
      </p:pic>
      <p:sp>
        <p:nvSpPr>
          <p:cNvPr id="7" name="TextBox 6">
            <a:extLst>
              <a:ext uri="{FF2B5EF4-FFF2-40B4-BE49-F238E27FC236}">
                <a16:creationId xmlns:a16="http://schemas.microsoft.com/office/drawing/2014/main" id="{FC832582-4D3B-00BC-6FFE-12BBAD3B54CF}"/>
              </a:ext>
            </a:extLst>
          </p:cNvPr>
          <p:cNvSpPr txBox="1"/>
          <p:nvPr/>
        </p:nvSpPr>
        <p:spPr>
          <a:xfrm>
            <a:off x="4148328" y="530497"/>
            <a:ext cx="3895344" cy="1661993"/>
          </a:xfrm>
          <a:prstGeom prst="rect">
            <a:avLst/>
          </a:prstGeom>
          <a:solidFill>
            <a:srgbClr val="4379BD"/>
          </a:solidFill>
        </p:spPr>
        <p:txBody>
          <a:bodyPr wrap="square" lIns="274320" tIns="274320" rIns="274320" bIns="274320" rtlCol="0">
            <a:spAutoFit/>
          </a:bodyPr>
          <a:lstStyle/>
          <a:p>
            <a:pPr algn="ctr"/>
            <a:r>
              <a:rPr lang="en-US" sz="3600" b="1" spc="0" dirty="0">
                <a:solidFill>
                  <a:schemeClr val="bg1"/>
                </a:solidFill>
                <a:effectLst/>
                <a:latin typeface="Univers" panose="020B0503020202020204" pitchFamily="34" charset="0"/>
                <a:ea typeface="Symbol" panose="05050102010706020507" pitchFamily="18" charset="2"/>
                <a:cs typeface="Calibri" panose="020F0502020204030204" pitchFamily="34" charset="0"/>
              </a:rPr>
              <a:t>Advocacy</a:t>
            </a:r>
            <a:r>
              <a:rPr lang="en-US" sz="3600" b="1" spc="25" dirty="0">
                <a:solidFill>
                  <a:schemeClr val="bg1"/>
                </a:solidFill>
                <a:effectLst/>
                <a:latin typeface="Univers" panose="020B0503020202020204" pitchFamily="34" charset="0"/>
                <a:ea typeface="Symbol" panose="05050102010706020507" pitchFamily="18" charset="2"/>
                <a:cs typeface="Calibri" panose="020F0502020204030204" pitchFamily="34" charset="0"/>
              </a:rPr>
              <a:t> </a:t>
            </a:r>
            <a:r>
              <a:rPr lang="en-US" sz="3600" b="1" spc="0" dirty="0">
                <a:solidFill>
                  <a:schemeClr val="bg1"/>
                </a:solidFill>
                <a:effectLst/>
                <a:latin typeface="Univers" panose="020B0503020202020204" pitchFamily="34" charset="0"/>
                <a:ea typeface="Symbol" panose="05050102010706020507" pitchFamily="18" charset="2"/>
                <a:cs typeface="Calibri" panose="020F0502020204030204" pitchFamily="34" charset="0"/>
              </a:rPr>
              <a:t>and</a:t>
            </a:r>
            <a:r>
              <a:rPr lang="en-US" sz="3600" b="1" spc="30" dirty="0">
                <a:solidFill>
                  <a:schemeClr val="bg1"/>
                </a:solidFill>
                <a:effectLst/>
                <a:latin typeface="Univers" panose="020B0503020202020204" pitchFamily="34" charset="0"/>
                <a:ea typeface="Symbol" panose="05050102010706020507" pitchFamily="18" charset="2"/>
                <a:cs typeface="Calibri" panose="020F0502020204030204" pitchFamily="34" charset="0"/>
              </a:rPr>
              <a:t> </a:t>
            </a:r>
            <a:r>
              <a:rPr lang="en-US" sz="3600" b="1" spc="-10" dirty="0">
                <a:solidFill>
                  <a:schemeClr val="bg1"/>
                </a:solidFill>
                <a:effectLst/>
                <a:latin typeface="Univers" panose="020B0503020202020204" pitchFamily="34" charset="0"/>
                <a:ea typeface="Symbol" panose="05050102010706020507" pitchFamily="18" charset="2"/>
                <a:cs typeface="Calibri" panose="020F0502020204030204" pitchFamily="34" charset="0"/>
              </a:rPr>
              <a:t>Representation</a:t>
            </a:r>
            <a:endParaRPr lang="en-US" sz="3600" b="1" spc="0" dirty="0">
              <a:solidFill>
                <a:schemeClr val="bg1"/>
              </a:solidFill>
              <a:effectLst/>
              <a:latin typeface="Univers" panose="020B0503020202020204" pitchFamily="34" charset="0"/>
              <a:ea typeface="Symbol" panose="05050102010706020507" pitchFamily="18" charset="2"/>
              <a:cs typeface="Symbol" panose="05050102010706020507" pitchFamily="18" charset="2"/>
            </a:endParaRPr>
          </a:p>
        </p:txBody>
      </p:sp>
      <p:sp>
        <p:nvSpPr>
          <p:cNvPr id="8" name="TextBox 7">
            <a:extLst>
              <a:ext uri="{FF2B5EF4-FFF2-40B4-BE49-F238E27FC236}">
                <a16:creationId xmlns:a16="http://schemas.microsoft.com/office/drawing/2014/main" id="{6FC79396-F9F8-7919-37EA-6C877E550F9A}"/>
              </a:ext>
            </a:extLst>
          </p:cNvPr>
          <p:cNvSpPr txBox="1"/>
          <p:nvPr/>
        </p:nvSpPr>
        <p:spPr>
          <a:xfrm>
            <a:off x="3296894" y="2521059"/>
            <a:ext cx="5598212" cy="1815882"/>
          </a:xfrm>
          <a:prstGeom prst="rect">
            <a:avLst/>
          </a:prstGeom>
          <a:noFill/>
        </p:spPr>
        <p:txBody>
          <a:bodyPr wrap="square">
            <a:spAutoFit/>
          </a:bodyPr>
          <a:lstStyle/>
          <a:p>
            <a:pPr algn="ctr"/>
            <a:r>
              <a:rPr lang="en-US" sz="2800" dirty="0">
                <a:solidFill>
                  <a:schemeClr val="bg1"/>
                </a:solidFill>
              </a:rPr>
              <a:t>Advance our strategic priorities in Congress, with the Administration, in courts, in media, in public opinion and beyond.</a:t>
            </a:r>
          </a:p>
        </p:txBody>
      </p:sp>
      <p:sp>
        <p:nvSpPr>
          <p:cNvPr id="20" name="TextBox 19">
            <a:extLst>
              <a:ext uri="{FF2B5EF4-FFF2-40B4-BE49-F238E27FC236}">
                <a16:creationId xmlns:a16="http://schemas.microsoft.com/office/drawing/2014/main" id="{F801B591-F569-E2BC-5FA9-461BB7837CB4}"/>
              </a:ext>
            </a:extLst>
          </p:cNvPr>
          <p:cNvSpPr txBox="1"/>
          <p:nvPr/>
        </p:nvSpPr>
        <p:spPr>
          <a:xfrm>
            <a:off x="4823919" y="5125749"/>
            <a:ext cx="2548452" cy="1077218"/>
          </a:xfrm>
          <a:prstGeom prst="rect">
            <a:avLst/>
          </a:prstGeom>
          <a:noFill/>
        </p:spPr>
        <p:txBody>
          <a:bodyPr wrap="square">
            <a:spAutoFit/>
          </a:bodyPr>
          <a:lstStyle/>
          <a:p>
            <a:pPr algn="ctr"/>
            <a:r>
              <a:rPr lang="en-US" sz="3200" b="1" spc="0" dirty="0">
                <a:solidFill>
                  <a:schemeClr val="bg1">
                    <a:alpha val="30000"/>
                  </a:schemeClr>
                </a:solidFill>
                <a:effectLst/>
                <a:latin typeface="Univers" panose="020B0503020202020204" pitchFamily="34" charset="0"/>
                <a:ea typeface="Symbol" panose="05050102010706020507" pitchFamily="18" charset="2"/>
                <a:cs typeface="Calibri" panose="020F0502020204030204" pitchFamily="34" charset="0"/>
              </a:rPr>
              <a:t>Knowledge</a:t>
            </a:r>
          </a:p>
          <a:p>
            <a:pPr algn="ctr"/>
            <a:r>
              <a:rPr lang="en-US" sz="3200" b="1" spc="0" dirty="0">
                <a:solidFill>
                  <a:schemeClr val="bg1">
                    <a:alpha val="30000"/>
                  </a:schemeClr>
                </a:solidFill>
                <a:effectLst/>
                <a:latin typeface="Univers" panose="020B0503020202020204" pitchFamily="34" charset="0"/>
                <a:ea typeface="Symbol" panose="05050102010706020507" pitchFamily="18" charset="2"/>
                <a:cs typeface="Calibri" panose="020F0502020204030204" pitchFamily="34" charset="0"/>
              </a:rPr>
              <a:t>Exchange</a:t>
            </a:r>
          </a:p>
        </p:txBody>
      </p:sp>
      <p:sp>
        <p:nvSpPr>
          <p:cNvPr id="21" name="TextBox 20">
            <a:extLst>
              <a:ext uri="{FF2B5EF4-FFF2-40B4-BE49-F238E27FC236}">
                <a16:creationId xmlns:a16="http://schemas.microsoft.com/office/drawing/2014/main" id="{6DE4D8E4-6C8D-2205-362F-818E1B0B5167}"/>
              </a:ext>
            </a:extLst>
          </p:cNvPr>
          <p:cNvSpPr txBox="1"/>
          <p:nvPr/>
        </p:nvSpPr>
        <p:spPr>
          <a:xfrm>
            <a:off x="9221232" y="4946649"/>
            <a:ext cx="2548452" cy="1077218"/>
          </a:xfrm>
          <a:prstGeom prst="rect">
            <a:avLst/>
          </a:prstGeom>
          <a:noFill/>
        </p:spPr>
        <p:txBody>
          <a:bodyPr wrap="square">
            <a:spAutoFit/>
          </a:bodyPr>
          <a:lstStyle/>
          <a:p>
            <a:pPr algn="ctr"/>
            <a:r>
              <a:rPr lang="en-US" sz="3200" b="1" spc="0" dirty="0">
                <a:solidFill>
                  <a:schemeClr val="bg1">
                    <a:alpha val="30000"/>
                  </a:schemeClr>
                </a:solidFill>
                <a:effectLst/>
                <a:latin typeface="Univers" panose="020B0503020202020204" pitchFamily="34" charset="0"/>
                <a:ea typeface="Symbol" panose="05050102010706020507" pitchFamily="18" charset="2"/>
                <a:cs typeface="Calibri" panose="020F0502020204030204" pitchFamily="34" charset="0"/>
              </a:rPr>
              <a:t>Agents of Change</a:t>
            </a:r>
          </a:p>
        </p:txBody>
      </p:sp>
      <p:sp>
        <p:nvSpPr>
          <p:cNvPr id="24" name="Rectangle 23">
            <a:extLst>
              <a:ext uri="{FF2B5EF4-FFF2-40B4-BE49-F238E27FC236}">
                <a16:creationId xmlns:a16="http://schemas.microsoft.com/office/drawing/2014/main" id="{CED31F9D-C8A8-B44A-0E32-8C410051BD50}"/>
              </a:ext>
            </a:extLst>
          </p:cNvPr>
          <p:cNvSpPr/>
          <p:nvPr/>
        </p:nvSpPr>
        <p:spPr>
          <a:xfrm>
            <a:off x="292026" y="4725922"/>
            <a:ext cx="2638172" cy="151867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hlinkClick r:id="rId4" action="ppaction://hlinksldjump"/>
            <a:extLst>
              <a:ext uri="{FF2B5EF4-FFF2-40B4-BE49-F238E27FC236}">
                <a16:creationId xmlns:a16="http://schemas.microsoft.com/office/drawing/2014/main" id="{E5E8A741-3AEF-DB2D-5E93-0912440BEC2D}"/>
              </a:ext>
            </a:extLst>
          </p:cNvPr>
          <p:cNvSpPr/>
          <p:nvPr/>
        </p:nvSpPr>
        <p:spPr>
          <a:xfrm>
            <a:off x="4648856" y="4905022"/>
            <a:ext cx="2853717" cy="151867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hlinkClick r:id="rId5" action="ppaction://hlinksldjump"/>
            <a:extLst>
              <a:ext uri="{FF2B5EF4-FFF2-40B4-BE49-F238E27FC236}">
                <a16:creationId xmlns:a16="http://schemas.microsoft.com/office/drawing/2014/main" id="{3B4C9CE8-F61D-4948-135C-A2DE21923DC8}"/>
              </a:ext>
            </a:extLst>
          </p:cNvPr>
          <p:cNvSpPr/>
          <p:nvPr/>
        </p:nvSpPr>
        <p:spPr>
          <a:xfrm>
            <a:off x="9068599" y="4725922"/>
            <a:ext cx="2853717" cy="151867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A red object on a black background&#10;&#10;Description automatically generated">
            <a:extLst>
              <a:ext uri="{FF2B5EF4-FFF2-40B4-BE49-F238E27FC236}">
                <a16:creationId xmlns:a16="http://schemas.microsoft.com/office/drawing/2014/main" id="{E9BDD7ED-A5FC-3B44-2774-D6E27541A841}"/>
              </a:ext>
            </a:extLst>
          </p:cNvPr>
          <p:cNvPicPr>
            <a:picLocks noChangeAspect="1"/>
          </p:cNvPicPr>
          <p:nvPr/>
        </p:nvPicPr>
        <p:blipFill>
          <a:blip r:embed="rId6">
            <a:alphaModFix amt="0"/>
            <a:extLst>
              <a:ext uri="{28A0092B-C50C-407E-A947-70E740481C1C}">
                <a14:useLocalDpi xmlns:a14="http://schemas.microsoft.com/office/drawing/2010/main" val="0"/>
              </a:ext>
            </a:extLst>
          </a:blip>
          <a:srcRect l="37995" t="37882" r="37649" b="37883"/>
          <a:stretch/>
        </p:blipFill>
        <p:spPr>
          <a:xfrm>
            <a:off x="-378688" y="4246710"/>
            <a:ext cx="4377077" cy="2449800"/>
          </a:xfrm>
          <a:prstGeom prst="rect">
            <a:avLst/>
          </a:prstGeom>
        </p:spPr>
      </p:pic>
      <p:sp>
        <p:nvSpPr>
          <p:cNvPr id="18" name="TextBox 17">
            <a:extLst>
              <a:ext uri="{FF2B5EF4-FFF2-40B4-BE49-F238E27FC236}">
                <a16:creationId xmlns:a16="http://schemas.microsoft.com/office/drawing/2014/main" id="{E1322EC8-E8BE-CEAA-5C99-FD587DB5FF4D}"/>
              </a:ext>
            </a:extLst>
          </p:cNvPr>
          <p:cNvSpPr txBox="1"/>
          <p:nvPr/>
        </p:nvSpPr>
        <p:spPr>
          <a:xfrm>
            <a:off x="336886" y="4946649"/>
            <a:ext cx="2548452" cy="1077218"/>
          </a:xfrm>
          <a:prstGeom prst="rect">
            <a:avLst/>
          </a:prstGeom>
          <a:noFill/>
        </p:spPr>
        <p:txBody>
          <a:bodyPr wrap="square">
            <a:spAutoFit/>
          </a:bodyPr>
          <a:lstStyle/>
          <a:p>
            <a:pPr algn="ctr"/>
            <a:r>
              <a:rPr lang="en-US" sz="3200" b="1" spc="0" dirty="0">
                <a:solidFill>
                  <a:schemeClr val="bg1">
                    <a:alpha val="30000"/>
                  </a:schemeClr>
                </a:solidFill>
                <a:effectLst/>
                <a:latin typeface="Univers" panose="020B0503020202020204" pitchFamily="34" charset="0"/>
                <a:ea typeface="Symbol" panose="05050102010706020507" pitchFamily="18" charset="2"/>
                <a:cs typeface="Calibri" panose="020F0502020204030204" pitchFamily="34" charset="0"/>
              </a:rPr>
              <a:t>Thought</a:t>
            </a:r>
          </a:p>
          <a:p>
            <a:pPr algn="ctr"/>
            <a:r>
              <a:rPr lang="en-US" sz="3200" b="1" dirty="0">
                <a:solidFill>
                  <a:schemeClr val="bg1">
                    <a:alpha val="30000"/>
                  </a:schemeClr>
                </a:solidFill>
                <a:latin typeface="Univers" panose="020B0503020202020204" pitchFamily="34" charset="0"/>
                <a:ea typeface="Symbol" panose="05050102010706020507" pitchFamily="18" charset="2"/>
                <a:cs typeface="Calibri" panose="020F0502020204030204" pitchFamily="34" charset="0"/>
              </a:rPr>
              <a:t>Leadership</a:t>
            </a:r>
          </a:p>
        </p:txBody>
      </p:sp>
    </p:spTree>
    <p:extLst>
      <p:ext uri="{BB962C8B-B14F-4D97-AF65-F5344CB8AC3E}">
        <p14:creationId xmlns:p14="http://schemas.microsoft.com/office/powerpoint/2010/main" val="74036565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2C5D"/>
        </a:solidFill>
        <a:effectLst/>
      </p:bgPr>
    </p:bg>
    <p:spTree>
      <p:nvGrpSpPr>
        <p:cNvPr id="1" name="">
          <a:extLst>
            <a:ext uri="{FF2B5EF4-FFF2-40B4-BE49-F238E27FC236}">
              <a16:creationId xmlns:a16="http://schemas.microsoft.com/office/drawing/2014/main" id="{B629C5DE-56F1-38E2-0730-8B9CC433FEF0}"/>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E884E652-838F-15E5-C8F2-054DCA30205C}"/>
              </a:ext>
            </a:extLst>
          </p:cNvPr>
          <p:cNvPicPr>
            <a:picLocks noChangeAspect="1"/>
          </p:cNvPicPr>
          <p:nvPr/>
        </p:nvPicPr>
        <p:blipFill>
          <a:blip r:embed="rId2">
            <a:alphaModFix amt="50000"/>
            <a:extLst>
              <a:ext uri="{28A0092B-C50C-407E-A947-70E740481C1C}">
                <a14:useLocalDpi xmlns:a14="http://schemas.microsoft.com/office/drawing/2010/main" val="0"/>
              </a:ext>
            </a:extLst>
          </a:blip>
          <a:srcRect l="14178" t="7863" r="13010" b="7813"/>
          <a:stretch/>
        </p:blipFill>
        <p:spPr>
          <a:xfrm>
            <a:off x="4437019" y="834133"/>
            <a:ext cx="13170568" cy="8583233"/>
          </a:xfrm>
          <a:prstGeom prst="rect">
            <a:avLst/>
          </a:prstGeom>
        </p:spPr>
      </p:pic>
      <p:sp>
        <p:nvSpPr>
          <p:cNvPr id="6" name="TextBox 5">
            <a:extLst>
              <a:ext uri="{FF2B5EF4-FFF2-40B4-BE49-F238E27FC236}">
                <a16:creationId xmlns:a16="http://schemas.microsoft.com/office/drawing/2014/main" id="{B6511210-232E-4F5F-BA4A-F89734D3321E}"/>
              </a:ext>
            </a:extLst>
          </p:cNvPr>
          <p:cNvSpPr txBox="1"/>
          <p:nvPr/>
        </p:nvSpPr>
        <p:spPr>
          <a:xfrm>
            <a:off x="8994421" y="2598003"/>
            <a:ext cx="3895344" cy="1661993"/>
          </a:xfrm>
          <a:prstGeom prst="rect">
            <a:avLst/>
          </a:prstGeom>
          <a:noFill/>
        </p:spPr>
        <p:txBody>
          <a:bodyPr wrap="square" lIns="274320" tIns="274320" rIns="274320" bIns="274320" rtlCol="0">
            <a:spAutoFit/>
          </a:bodyPr>
          <a:lstStyle/>
          <a:p>
            <a:pPr algn="ctr"/>
            <a:r>
              <a:rPr lang="en-US" sz="3600" b="1" spc="0" dirty="0">
                <a:solidFill>
                  <a:schemeClr val="bg1">
                    <a:alpha val="50000"/>
                  </a:schemeClr>
                </a:solidFill>
                <a:effectLst/>
                <a:latin typeface="Univers" panose="020B0503020202020204" pitchFamily="34" charset="0"/>
                <a:ea typeface="Symbol" panose="05050102010706020507" pitchFamily="18" charset="2"/>
                <a:cs typeface="Calibri" panose="020F0502020204030204" pitchFamily="34" charset="0"/>
              </a:rPr>
              <a:t>Advocacy</a:t>
            </a:r>
            <a:r>
              <a:rPr lang="en-US" sz="3600" b="1" spc="25" dirty="0">
                <a:solidFill>
                  <a:schemeClr val="bg1">
                    <a:alpha val="50000"/>
                  </a:schemeClr>
                </a:solidFill>
                <a:effectLst/>
                <a:latin typeface="Univers" panose="020B0503020202020204" pitchFamily="34" charset="0"/>
                <a:ea typeface="Symbol" panose="05050102010706020507" pitchFamily="18" charset="2"/>
                <a:cs typeface="Calibri" panose="020F0502020204030204" pitchFamily="34" charset="0"/>
              </a:rPr>
              <a:t> </a:t>
            </a:r>
            <a:r>
              <a:rPr lang="en-US" sz="3600" b="1" spc="0" dirty="0">
                <a:solidFill>
                  <a:schemeClr val="bg1">
                    <a:alpha val="50000"/>
                  </a:schemeClr>
                </a:solidFill>
                <a:effectLst/>
                <a:latin typeface="Univers" panose="020B0503020202020204" pitchFamily="34" charset="0"/>
                <a:ea typeface="Symbol" panose="05050102010706020507" pitchFamily="18" charset="2"/>
                <a:cs typeface="Calibri" panose="020F0502020204030204" pitchFamily="34" charset="0"/>
              </a:rPr>
              <a:t>and</a:t>
            </a:r>
            <a:r>
              <a:rPr lang="en-US" sz="3600" b="1" spc="30" dirty="0">
                <a:solidFill>
                  <a:schemeClr val="bg1">
                    <a:alpha val="50000"/>
                  </a:schemeClr>
                </a:solidFill>
                <a:effectLst/>
                <a:latin typeface="Univers" panose="020B0503020202020204" pitchFamily="34" charset="0"/>
                <a:ea typeface="Symbol" panose="05050102010706020507" pitchFamily="18" charset="2"/>
                <a:cs typeface="Calibri" panose="020F0502020204030204" pitchFamily="34" charset="0"/>
              </a:rPr>
              <a:t> </a:t>
            </a:r>
            <a:r>
              <a:rPr lang="en-US" sz="3600" b="1" spc="-10" dirty="0">
                <a:solidFill>
                  <a:schemeClr val="bg1">
                    <a:alpha val="50000"/>
                  </a:schemeClr>
                </a:solidFill>
                <a:effectLst/>
                <a:latin typeface="Univers" panose="020B0503020202020204" pitchFamily="34" charset="0"/>
                <a:ea typeface="Symbol" panose="05050102010706020507" pitchFamily="18" charset="2"/>
                <a:cs typeface="Calibri" panose="020F0502020204030204" pitchFamily="34" charset="0"/>
              </a:rPr>
              <a:t>Representation</a:t>
            </a:r>
            <a:endParaRPr lang="en-US" sz="3600" b="1" spc="0" dirty="0">
              <a:solidFill>
                <a:schemeClr val="bg1">
                  <a:alpha val="50000"/>
                </a:schemeClr>
              </a:solidFill>
              <a:effectLst/>
              <a:latin typeface="Univers" panose="020B0503020202020204" pitchFamily="34" charset="0"/>
              <a:ea typeface="Symbol" panose="05050102010706020507" pitchFamily="18" charset="2"/>
              <a:cs typeface="Symbol" panose="05050102010706020507" pitchFamily="18" charset="2"/>
            </a:endParaRPr>
          </a:p>
        </p:txBody>
      </p:sp>
      <p:sp>
        <p:nvSpPr>
          <p:cNvPr id="5" name="TextBox 4">
            <a:extLst>
              <a:ext uri="{FF2B5EF4-FFF2-40B4-BE49-F238E27FC236}">
                <a16:creationId xmlns:a16="http://schemas.microsoft.com/office/drawing/2014/main" id="{BA9C2606-E3F6-8DCD-7858-8A8D393344BC}"/>
              </a:ext>
            </a:extLst>
          </p:cNvPr>
          <p:cNvSpPr txBox="1"/>
          <p:nvPr/>
        </p:nvSpPr>
        <p:spPr>
          <a:xfrm>
            <a:off x="14067325" y="4946649"/>
            <a:ext cx="2548452" cy="1077218"/>
          </a:xfrm>
          <a:prstGeom prst="rect">
            <a:avLst/>
          </a:prstGeom>
          <a:noFill/>
        </p:spPr>
        <p:txBody>
          <a:bodyPr wrap="square">
            <a:spAutoFit/>
          </a:bodyPr>
          <a:lstStyle/>
          <a:p>
            <a:pPr algn="ctr"/>
            <a:r>
              <a:rPr lang="en-US" sz="3200" b="1" spc="0" dirty="0">
                <a:solidFill>
                  <a:schemeClr val="bg1">
                    <a:alpha val="30000"/>
                  </a:schemeClr>
                </a:solidFill>
                <a:effectLst/>
                <a:latin typeface="Univers" panose="020B0503020202020204" pitchFamily="34" charset="0"/>
                <a:ea typeface="Symbol" panose="05050102010706020507" pitchFamily="18" charset="2"/>
                <a:cs typeface="Calibri" panose="020F0502020204030204" pitchFamily="34" charset="0"/>
              </a:rPr>
              <a:t>Agents of Change</a:t>
            </a:r>
          </a:p>
        </p:txBody>
      </p:sp>
      <p:sp>
        <p:nvSpPr>
          <p:cNvPr id="18" name="TextBox 17">
            <a:extLst>
              <a:ext uri="{FF2B5EF4-FFF2-40B4-BE49-F238E27FC236}">
                <a16:creationId xmlns:a16="http://schemas.microsoft.com/office/drawing/2014/main" id="{1C177865-0BFB-B151-A4BA-72578B388B6B}"/>
              </a:ext>
            </a:extLst>
          </p:cNvPr>
          <p:cNvSpPr txBox="1"/>
          <p:nvPr/>
        </p:nvSpPr>
        <p:spPr>
          <a:xfrm>
            <a:off x="2744300" y="2868266"/>
            <a:ext cx="888356" cy="1569660"/>
          </a:xfrm>
          <a:prstGeom prst="rect">
            <a:avLst/>
          </a:prstGeom>
          <a:noFill/>
        </p:spPr>
        <p:txBody>
          <a:bodyPr wrap="square">
            <a:spAutoFit/>
          </a:bodyPr>
          <a:lstStyle/>
          <a:p>
            <a:r>
              <a:rPr lang="en-US" sz="9600" b="1" spc="0" dirty="0">
                <a:solidFill>
                  <a:srgbClr val="001A36">
                    <a:alpha val="15000"/>
                  </a:srgbClr>
                </a:solidFill>
                <a:latin typeface="Univers" panose="020B0503020202020204" pitchFamily="34" charset="0"/>
                <a:ea typeface="Symbol" panose="05050102010706020507" pitchFamily="18" charset="2"/>
                <a:cs typeface="Calibri" panose="020F0502020204030204" pitchFamily="34" charset="0"/>
              </a:rPr>
              <a:t>1</a:t>
            </a:r>
            <a:endParaRPr lang="en-US" sz="9600" b="1" spc="0" dirty="0">
              <a:solidFill>
                <a:srgbClr val="001A36">
                  <a:alpha val="15000"/>
                </a:srgbClr>
              </a:solidFill>
              <a:latin typeface="Univers" panose="020B0503020202020204" pitchFamily="34" charset="0"/>
              <a:ea typeface="Symbol" panose="05050102010706020507" pitchFamily="18" charset="2"/>
              <a:cs typeface="Symbol" panose="05050102010706020507" pitchFamily="18" charset="2"/>
            </a:endParaRPr>
          </a:p>
        </p:txBody>
      </p:sp>
      <p:pic>
        <p:nvPicPr>
          <p:cNvPr id="19" name="Picture 18" descr="A black and white sign with white text&#10;&#10;Description automatically generated">
            <a:extLst>
              <a:ext uri="{FF2B5EF4-FFF2-40B4-BE49-F238E27FC236}">
                <a16:creationId xmlns:a16="http://schemas.microsoft.com/office/drawing/2014/main" id="{8B007CBB-5E43-9762-AFF5-8168C95F0B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70263" y="224982"/>
            <a:ext cx="2109220" cy="786386"/>
          </a:xfrm>
          <a:prstGeom prst="rect">
            <a:avLst/>
          </a:prstGeom>
        </p:spPr>
      </p:pic>
      <p:sp>
        <p:nvSpPr>
          <p:cNvPr id="9" name="Rectangle 8">
            <a:extLst>
              <a:ext uri="{FF2B5EF4-FFF2-40B4-BE49-F238E27FC236}">
                <a16:creationId xmlns:a16="http://schemas.microsoft.com/office/drawing/2014/main" id="{A883E615-C0F8-C511-FA1D-E7A230C18A07}"/>
              </a:ext>
            </a:extLst>
          </p:cNvPr>
          <p:cNvSpPr/>
          <p:nvPr/>
        </p:nvSpPr>
        <p:spPr>
          <a:xfrm>
            <a:off x="0" y="0"/>
            <a:ext cx="4462818" cy="6858000"/>
          </a:xfrm>
          <a:prstGeom prst="rect">
            <a:avLst/>
          </a:prstGeom>
          <a:solidFill>
            <a:srgbClr val="DD1E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DD1E34"/>
              </a:solidFill>
            </a:endParaRPr>
          </a:p>
        </p:txBody>
      </p:sp>
      <p:sp>
        <p:nvSpPr>
          <p:cNvPr id="12" name="TextBox 11">
            <a:extLst>
              <a:ext uri="{FF2B5EF4-FFF2-40B4-BE49-F238E27FC236}">
                <a16:creationId xmlns:a16="http://schemas.microsoft.com/office/drawing/2014/main" id="{EDC7E687-C616-7666-AC4C-64174A415601}"/>
              </a:ext>
            </a:extLst>
          </p:cNvPr>
          <p:cNvSpPr txBox="1"/>
          <p:nvPr/>
        </p:nvSpPr>
        <p:spPr>
          <a:xfrm>
            <a:off x="283737" y="1579914"/>
            <a:ext cx="3895344" cy="3877985"/>
          </a:xfrm>
          <a:prstGeom prst="rect">
            <a:avLst/>
          </a:prstGeom>
          <a:solidFill>
            <a:srgbClr val="002C5D"/>
          </a:solidFill>
        </p:spPr>
        <p:txBody>
          <a:bodyPr wrap="square" lIns="274320" tIns="274320" rIns="274320" bIns="274320" rtlCol="0">
            <a:spAutoFit/>
          </a:bodyPr>
          <a:lstStyle/>
          <a:p>
            <a:r>
              <a:rPr lang="en-US" sz="3600" b="1" spc="0" dirty="0">
                <a:solidFill>
                  <a:schemeClr val="bg1"/>
                </a:solidFill>
                <a:effectLst/>
                <a:latin typeface="Univers" panose="020B0503020202020204" pitchFamily="34" charset="0"/>
                <a:ea typeface="Symbol" panose="05050102010706020507" pitchFamily="18" charset="2"/>
                <a:cs typeface="Calibri" panose="020F0502020204030204" pitchFamily="34" charset="0"/>
              </a:rPr>
              <a:t>Thought</a:t>
            </a:r>
          </a:p>
          <a:p>
            <a:r>
              <a:rPr lang="en-US" sz="3600" b="1" dirty="0">
                <a:solidFill>
                  <a:schemeClr val="bg1"/>
                </a:solidFill>
                <a:latin typeface="Univers" panose="020B0503020202020204" pitchFamily="34" charset="0"/>
                <a:ea typeface="Symbol" panose="05050102010706020507" pitchFamily="18" charset="2"/>
                <a:cs typeface="Calibri" panose="020F0502020204030204" pitchFamily="34" charset="0"/>
              </a:rPr>
              <a:t>Leadership</a:t>
            </a:r>
          </a:p>
          <a:p>
            <a:endParaRPr lang="en-US" sz="2400" b="1" spc="0" dirty="0">
              <a:solidFill>
                <a:schemeClr val="bg1"/>
              </a:solidFill>
              <a:effectLst/>
              <a:latin typeface="Univers" panose="020B0503020202020204" pitchFamily="34" charset="0"/>
              <a:ea typeface="Symbol" panose="05050102010706020507" pitchFamily="18" charset="2"/>
              <a:cs typeface="Calibri" panose="020F0502020204030204" pitchFamily="34" charset="0"/>
            </a:endParaRPr>
          </a:p>
          <a:p>
            <a:r>
              <a:rPr lang="en-US" sz="2000" dirty="0">
                <a:solidFill>
                  <a:schemeClr val="bg1"/>
                </a:solidFill>
              </a:rPr>
              <a:t>Utilize policy design, research, partnerships and innovations to accelerate improvements in health care delivery and reductions of disparities in health outcomes.</a:t>
            </a:r>
          </a:p>
        </p:txBody>
      </p:sp>
      <p:sp>
        <p:nvSpPr>
          <p:cNvPr id="25" name="Arrow: Left 24">
            <a:extLst>
              <a:ext uri="{FF2B5EF4-FFF2-40B4-BE49-F238E27FC236}">
                <a16:creationId xmlns:a16="http://schemas.microsoft.com/office/drawing/2014/main" id="{7C802709-8A20-3497-A38C-E01745998072}"/>
              </a:ext>
            </a:extLst>
          </p:cNvPr>
          <p:cNvSpPr/>
          <p:nvPr/>
        </p:nvSpPr>
        <p:spPr>
          <a:xfrm>
            <a:off x="108847" y="6181465"/>
            <a:ext cx="1184752" cy="577020"/>
          </a:xfrm>
          <a:prstGeom prst="leftArrow">
            <a:avLst/>
          </a:prstGeom>
          <a:solidFill>
            <a:srgbClr val="002C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7820D2E8-7ED1-A878-45EA-3D49774AFCBD}"/>
              </a:ext>
            </a:extLst>
          </p:cNvPr>
          <p:cNvSpPr txBox="1"/>
          <p:nvPr/>
        </p:nvSpPr>
        <p:spPr>
          <a:xfrm>
            <a:off x="366785" y="6300698"/>
            <a:ext cx="1067239" cy="338554"/>
          </a:xfrm>
          <a:prstGeom prst="rect">
            <a:avLst/>
          </a:prstGeom>
          <a:noFill/>
        </p:spPr>
        <p:txBody>
          <a:bodyPr wrap="square" rtlCol="0">
            <a:spAutoFit/>
          </a:bodyPr>
          <a:lstStyle/>
          <a:p>
            <a:r>
              <a:rPr lang="en-US" sz="1600" spc="-50" dirty="0">
                <a:solidFill>
                  <a:schemeClr val="bg1"/>
                </a:solidFill>
                <a:latin typeface="Univers" panose="020B0503020202020204" pitchFamily="34" charset="0"/>
              </a:rPr>
              <a:t>Go Back</a:t>
            </a:r>
          </a:p>
        </p:txBody>
      </p:sp>
      <p:sp>
        <p:nvSpPr>
          <p:cNvPr id="27" name="Arrow: Left 26">
            <a:hlinkClick r:id="rId4" action="ppaction://hlinksldjump"/>
            <a:extLst>
              <a:ext uri="{FF2B5EF4-FFF2-40B4-BE49-F238E27FC236}">
                <a16:creationId xmlns:a16="http://schemas.microsoft.com/office/drawing/2014/main" id="{9ADBE0DE-5608-7537-ECCA-D27BDCA2E7B9}"/>
              </a:ext>
            </a:extLst>
          </p:cNvPr>
          <p:cNvSpPr/>
          <p:nvPr/>
        </p:nvSpPr>
        <p:spPr>
          <a:xfrm>
            <a:off x="108847" y="6182367"/>
            <a:ext cx="1184752" cy="577020"/>
          </a:xfrm>
          <a:prstGeom prst="left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Arrow: Left 28">
            <a:extLst>
              <a:ext uri="{FF2B5EF4-FFF2-40B4-BE49-F238E27FC236}">
                <a16:creationId xmlns:a16="http://schemas.microsoft.com/office/drawing/2014/main" id="{8FC9CDF6-AB75-0C7B-9C3D-6419E6242875}"/>
              </a:ext>
            </a:extLst>
          </p:cNvPr>
          <p:cNvSpPr/>
          <p:nvPr/>
        </p:nvSpPr>
        <p:spPr>
          <a:xfrm rot="10800000">
            <a:off x="3189617" y="6177050"/>
            <a:ext cx="1184752" cy="577020"/>
          </a:xfrm>
          <a:prstGeom prst="leftArrow">
            <a:avLst/>
          </a:prstGeom>
          <a:solidFill>
            <a:srgbClr val="002C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EADFE422-E426-1E3D-45EA-D49F28926AF5}"/>
              </a:ext>
            </a:extLst>
          </p:cNvPr>
          <p:cNvSpPr txBox="1"/>
          <p:nvPr/>
        </p:nvSpPr>
        <p:spPr>
          <a:xfrm>
            <a:off x="3172283" y="6296766"/>
            <a:ext cx="1028705" cy="338554"/>
          </a:xfrm>
          <a:prstGeom prst="rect">
            <a:avLst/>
          </a:prstGeom>
          <a:noFill/>
        </p:spPr>
        <p:txBody>
          <a:bodyPr wrap="square" rtlCol="0">
            <a:spAutoFit/>
          </a:bodyPr>
          <a:lstStyle/>
          <a:p>
            <a:r>
              <a:rPr lang="en-US" sz="1600" spc="-50" dirty="0">
                <a:solidFill>
                  <a:schemeClr val="bg1"/>
                </a:solidFill>
                <a:latin typeface="Univers" panose="020B0503020202020204" pitchFamily="34" charset="0"/>
              </a:rPr>
              <a:t>Go Next</a:t>
            </a:r>
          </a:p>
        </p:txBody>
      </p:sp>
      <p:sp>
        <p:nvSpPr>
          <p:cNvPr id="31" name="Arrow: Left 30">
            <a:hlinkClick r:id="rId5" action="ppaction://hlinksldjump"/>
            <a:extLst>
              <a:ext uri="{FF2B5EF4-FFF2-40B4-BE49-F238E27FC236}">
                <a16:creationId xmlns:a16="http://schemas.microsoft.com/office/drawing/2014/main" id="{DD7462FF-9377-F10D-6F62-517090F04E1F}"/>
              </a:ext>
            </a:extLst>
          </p:cNvPr>
          <p:cNvSpPr/>
          <p:nvPr/>
        </p:nvSpPr>
        <p:spPr>
          <a:xfrm rot="10800000">
            <a:off x="3189617" y="6169231"/>
            <a:ext cx="1184752" cy="577020"/>
          </a:xfrm>
          <a:prstGeom prst="left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descr="A red object on a black background&#10;&#10;Description automatically generated">
            <a:extLst>
              <a:ext uri="{FF2B5EF4-FFF2-40B4-BE49-F238E27FC236}">
                <a16:creationId xmlns:a16="http://schemas.microsoft.com/office/drawing/2014/main" id="{3B051AB5-5C95-328D-D888-41366D2B5602}"/>
              </a:ext>
            </a:extLst>
          </p:cNvPr>
          <p:cNvPicPr>
            <a:picLocks noChangeAspect="1"/>
          </p:cNvPicPr>
          <p:nvPr/>
        </p:nvPicPr>
        <p:blipFill>
          <a:blip r:embed="rId6">
            <a:extLst>
              <a:ext uri="{28A0092B-C50C-407E-A947-70E740481C1C}">
                <a14:useLocalDpi xmlns:a14="http://schemas.microsoft.com/office/drawing/2010/main" val="0"/>
              </a:ext>
            </a:extLst>
          </a:blip>
          <a:srcRect l="37995" t="37882" r="37649" b="37883"/>
          <a:stretch/>
        </p:blipFill>
        <p:spPr>
          <a:xfrm>
            <a:off x="4466504" y="4246647"/>
            <a:ext cx="4377077" cy="2449800"/>
          </a:xfrm>
          <a:prstGeom prst="rect">
            <a:avLst/>
          </a:prstGeom>
        </p:spPr>
      </p:pic>
      <p:sp>
        <p:nvSpPr>
          <p:cNvPr id="3" name="TextBox 2">
            <a:extLst>
              <a:ext uri="{FF2B5EF4-FFF2-40B4-BE49-F238E27FC236}">
                <a16:creationId xmlns:a16="http://schemas.microsoft.com/office/drawing/2014/main" id="{3E17651B-EA65-DB4F-9ABF-A74F7CC392C0}"/>
              </a:ext>
            </a:extLst>
          </p:cNvPr>
          <p:cNvSpPr txBox="1"/>
          <p:nvPr/>
        </p:nvSpPr>
        <p:spPr>
          <a:xfrm>
            <a:off x="5137267" y="4919290"/>
            <a:ext cx="2548452" cy="1077218"/>
          </a:xfrm>
          <a:prstGeom prst="rect">
            <a:avLst/>
          </a:prstGeom>
          <a:noFill/>
        </p:spPr>
        <p:txBody>
          <a:bodyPr wrap="square">
            <a:spAutoFit/>
          </a:bodyPr>
          <a:lstStyle/>
          <a:p>
            <a:pPr algn="ctr"/>
            <a:r>
              <a:rPr lang="en-US" sz="3200" b="1" spc="0" dirty="0">
                <a:solidFill>
                  <a:schemeClr val="bg1"/>
                </a:solidFill>
                <a:effectLst/>
                <a:latin typeface="Univers" panose="020B0503020202020204" pitchFamily="34" charset="0"/>
                <a:ea typeface="Symbol" panose="05050102010706020507" pitchFamily="18" charset="2"/>
                <a:cs typeface="Calibri" panose="020F0502020204030204" pitchFamily="34" charset="0"/>
              </a:rPr>
              <a:t>Thought</a:t>
            </a:r>
          </a:p>
          <a:p>
            <a:pPr algn="ctr"/>
            <a:r>
              <a:rPr lang="en-US" sz="3200" b="1" dirty="0">
                <a:solidFill>
                  <a:schemeClr val="bg1"/>
                </a:solidFill>
                <a:latin typeface="Univers" panose="020B0503020202020204" pitchFamily="34" charset="0"/>
                <a:ea typeface="Symbol" panose="05050102010706020507" pitchFamily="18" charset="2"/>
                <a:cs typeface="Calibri" panose="020F0502020204030204" pitchFamily="34" charset="0"/>
              </a:rPr>
              <a:t>Leadership</a:t>
            </a:r>
          </a:p>
        </p:txBody>
      </p:sp>
      <p:pic>
        <p:nvPicPr>
          <p:cNvPr id="14" name="Picture 13" descr="A red rectangle on a black background&#10;&#10;Description automatically generated">
            <a:extLst>
              <a:ext uri="{FF2B5EF4-FFF2-40B4-BE49-F238E27FC236}">
                <a16:creationId xmlns:a16="http://schemas.microsoft.com/office/drawing/2014/main" id="{19975BF4-FBF2-8409-EF67-5ED4719A77C8}"/>
              </a:ext>
            </a:extLst>
          </p:cNvPr>
          <p:cNvPicPr>
            <a:picLocks noChangeAspect="1"/>
          </p:cNvPicPr>
          <p:nvPr/>
        </p:nvPicPr>
        <p:blipFill>
          <a:blip r:embed="rId7">
            <a:alphaModFix amt="0"/>
            <a:extLst>
              <a:ext uri="{28A0092B-C50C-407E-A947-70E740481C1C}">
                <a14:useLocalDpi xmlns:a14="http://schemas.microsoft.com/office/drawing/2010/main" val="0"/>
              </a:ext>
            </a:extLst>
          </a:blip>
          <a:srcRect l="35377" t="38077" r="34739" b="38475"/>
          <a:stretch/>
        </p:blipFill>
        <p:spPr>
          <a:xfrm>
            <a:off x="8284577" y="4424373"/>
            <a:ext cx="5393563" cy="2380343"/>
          </a:xfrm>
          <a:prstGeom prst="rect">
            <a:avLst/>
          </a:prstGeom>
        </p:spPr>
      </p:pic>
      <p:sp>
        <p:nvSpPr>
          <p:cNvPr id="4" name="TextBox 3">
            <a:extLst>
              <a:ext uri="{FF2B5EF4-FFF2-40B4-BE49-F238E27FC236}">
                <a16:creationId xmlns:a16="http://schemas.microsoft.com/office/drawing/2014/main" id="{75EB6DB6-020D-6DE2-C9EF-61CB3635B43A}"/>
              </a:ext>
            </a:extLst>
          </p:cNvPr>
          <p:cNvSpPr txBox="1"/>
          <p:nvPr/>
        </p:nvSpPr>
        <p:spPr>
          <a:xfrm>
            <a:off x="9670012" y="5125749"/>
            <a:ext cx="2548452" cy="1077218"/>
          </a:xfrm>
          <a:prstGeom prst="rect">
            <a:avLst/>
          </a:prstGeom>
          <a:noFill/>
        </p:spPr>
        <p:txBody>
          <a:bodyPr wrap="square">
            <a:spAutoFit/>
          </a:bodyPr>
          <a:lstStyle/>
          <a:p>
            <a:pPr algn="ctr"/>
            <a:r>
              <a:rPr lang="en-US" sz="3200" b="1" spc="0" dirty="0">
                <a:solidFill>
                  <a:schemeClr val="bg1">
                    <a:alpha val="30000"/>
                  </a:schemeClr>
                </a:solidFill>
                <a:effectLst/>
                <a:latin typeface="Univers" panose="020B0503020202020204" pitchFamily="34" charset="0"/>
                <a:ea typeface="Symbol" panose="05050102010706020507" pitchFamily="18" charset="2"/>
                <a:cs typeface="Calibri" panose="020F0502020204030204" pitchFamily="34" charset="0"/>
              </a:rPr>
              <a:t>Knowledge</a:t>
            </a:r>
          </a:p>
          <a:p>
            <a:pPr algn="ctr"/>
            <a:r>
              <a:rPr lang="en-US" sz="3200" b="1" spc="0" dirty="0">
                <a:solidFill>
                  <a:schemeClr val="bg1">
                    <a:alpha val="30000"/>
                  </a:schemeClr>
                </a:solidFill>
                <a:effectLst/>
                <a:latin typeface="Univers" panose="020B0503020202020204" pitchFamily="34" charset="0"/>
                <a:ea typeface="Symbol" panose="05050102010706020507" pitchFamily="18" charset="2"/>
                <a:cs typeface="Calibri" panose="020F0502020204030204" pitchFamily="34" charset="0"/>
              </a:rPr>
              <a:t>Exchange</a:t>
            </a:r>
          </a:p>
        </p:txBody>
      </p:sp>
    </p:spTree>
    <p:extLst>
      <p:ext uri="{BB962C8B-B14F-4D97-AF65-F5344CB8AC3E}">
        <p14:creationId xmlns:p14="http://schemas.microsoft.com/office/powerpoint/2010/main" val="339765096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2C5D"/>
        </a:solidFill>
        <a:effectLst/>
      </p:bgPr>
    </p:bg>
    <p:spTree>
      <p:nvGrpSpPr>
        <p:cNvPr id="1" name="">
          <a:extLst>
            <a:ext uri="{FF2B5EF4-FFF2-40B4-BE49-F238E27FC236}">
              <a16:creationId xmlns:a16="http://schemas.microsoft.com/office/drawing/2014/main" id="{29CE4DBE-1FE3-7AED-3D18-9221BE09CBF0}"/>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2F6F931B-7D59-3E96-3AEC-286CB90D066C}"/>
              </a:ext>
            </a:extLst>
          </p:cNvPr>
          <p:cNvPicPr>
            <a:picLocks noChangeAspect="1"/>
          </p:cNvPicPr>
          <p:nvPr/>
        </p:nvPicPr>
        <p:blipFill>
          <a:blip r:embed="rId2">
            <a:alphaModFix amt="50000"/>
            <a:extLst>
              <a:ext uri="{28A0092B-C50C-407E-A947-70E740481C1C}">
                <a14:useLocalDpi xmlns:a14="http://schemas.microsoft.com/office/drawing/2010/main" val="0"/>
              </a:ext>
            </a:extLst>
          </a:blip>
          <a:srcRect l="14178" t="7863" r="13010" b="7813"/>
          <a:stretch/>
        </p:blipFill>
        <p:spPr>
          <a:xfrm>
            <a:off x="1422889" y="834133"/>
            <a:ext cx="13170568" cy="8583233"/>
          </a:xfrm>
          <a:prstGeom prst="rect">
            <a:avLst/>
          </a:prstGeom>
        </p:spPr>
      </p:pic>
      <p:sp>
        <p:nvSpPr>
          <p:cNvPr id="5" name="TextBox 4">
            <a:extLst>
              <a:ext uri="{FF2B5EF4-FFF2-40B4-BE49-F238E27FC236}">
                <a16:creationId xmlns:a16="http://schemas.microsoft.com/office/drawing/2014/main" id="{35C11C8B-C60C-9FE8-6D98-8089BC48C4B1}"/>
              </a:ext>
            </a:extLst>
          </p:cNvPr>
          <p:cNvSpPr txBox="1"/>
          <p:nvPr/>
        </p:nvSpPr>
        <p:spPr>
          <a:xfrm>
            <a:off x="5980291" y="2598003"/>
            <a:ext cx="3895344" cy="1661993"/>
          </a:xfrm>
          <a:prstGeom prst="rect">
            <a:avLst/>
          </a:prstGeom>
          <a:noFill/>
        </p:spPr>
        <p:txBody>
          <a:bodyPr wrap="square" lIns="274320" tIns="274320" rIns="274320" bIns="274320" rtlCol="0">
            <a:spAutoFit/>
          </a:bodyPr>
          <a:lstStyle/>
          <a:p>
            <a:pPr algn="ctr"/>
            <a:r>
              <a:rPr lang="en-US" sz="3600" b="1" spc="0" dirty="0">
                <a:solidFill>
                  <a:schemeClr val="bg1">
                    <a:alpha val="50000"/>
                  </a:schemeClr>
                </a:solidFill>
                <a:effectLst/>
                <a:latin typeface="Univers" panose="020B0503020202020204" pitchFamily="34" charset="0"/>
                <a:ea typeface="Symbol" panose="05050102010706020507" pitchFamily="18" charset="2"/>
                <a:cs typeface="Calibri" panose="020F0502020204030204" pitchFamily="34" charset="0"/>
              </a:rPr>
              <a:t>Advocacy</a:t>
            </a:r>
            <a:r>
              <a:rPr lang="en-US" sz="3600" b="1" spc="25" dirty="0">
                <a:solidFill>
                  <a:schemeClr val="bg1">
                    <a:alpha val="50000"/>
                  </a:schemeClr>
                </a:solidFill>
                <a:effectLst/>
                <a:latin typeface="Univers" panose="020B0503020202020204" pitchFamily="34" charset="0"/>
                <a:ea typeface="Symbol" panose="05050102010706020507" pitchFamily="18" charset="2"/>
                <a:cs typeface="Calibri" panose="020F0502020204030204" pitchFamily="34" charset="0"/>
              </a:rPr>
              <a:t> </a:t>
            </a:r>
            <a:r>
              <a:rPr lang="en-US" sz="3600" b="1" spc="0" dirty="0">
                <a:solidFill>
                  <a:schemeClr val="bg1">
                    <a:alpha val="50000"/>
                  </a:schemeClr>
                </a:solidFill>
                <a:effectLst/>
                <a:latin typeface="Univers" panose="020B0503020202020204" pitchFamily="34" charset="0"/>
                <a:ea typeface="Symbol" panose="05050102010706020507" pitchFamily="18" charset="2"/>
                <a:cs typeface="Calibri" panose="020F0502020204030204" pitchFamily="34" charset="0"/>
              </a:rPr>
              <a:t>and</a:t>
            </a:r>
            <a:r>
              <a:rPr lang="en-US" sz="3600" b="1" spc="30" dirty="0">
                <a:solidFill>
                  <a:schemeClr val="bg1">
                    <a:alpha val="50000"/>
                  </a:schemeClr>
                </a:solidFill>
                <a:effectLst/>
                <a:latin typeface="Univers" panose="020B0503020202020204" pitchFamily="34" charset="0"/>
                <a:ea typeface="Symbol" panose="05050102010706020507" pitchFamily="18" charset="2"/>
                <a:cs typeface="Calibri" panose="020F0502020204030204" pitchFamily="34" charset="0"/>
              </a:rPr>
              <a:t> </a:t>
            </a:r>
            <a:r>
              <a:rPr lang="en-US" sz="3600" b="1" spc="-10" dirty="0">
                <a:solidFill>
                  <a:schemeClr val="bg1">
                    <a:alpha val="50000"/>
                  </a:schemeClr>
                </a:solidFill>
                <a:effectLst/>
                <a:latin typeface="Univers" panose="020B0503020202020204" pitchFamily="34" charset="0"/>
                <a:ea typeface="Symbol" panose="05050102010706020507" pitchFamily="18" charset="2"/>
                <a:cs typeface="Calibri" panose="020F0502020204030204" pitchFamily="34" charset="0"/>
              </a:rPr>
              <a:t>Representation</a:t>
            </a:r>
            <a:endParaRPr lang="en-US" sz="3600" b="1" spc="0" dirty="0">
              <a:solidFill>
                <a:schemeClr val="bg1">
                  <a:alpha val="50000"/>
                </a:schemeClr>
              </a:solidFill>
              <a:effectLst/>
              <a:latin typeface="Univers" panose="020B0503020202020204" pitchFamily="34" charset="0"/>
              <a:ea typeface="Symbol" panose="05050102010706020507" pitchFamily="18" charset="2"/>
              <a:cs typeface="Symbol" panose="05050102010706020507" pitchFamily="18" charset="2"/>
            </a:endParaRPr>
          </a:p>
        </p:txBody>
      </p:sp>
      <p:pic>
        <p:nvPicPr>
          <p:cNvPr id="8" name="Picture 7" descr="A red object on a black background&#10;&#10;Description automatically generated">
            <a:extLst>
              <a:ext uri="{FF2B5EF4-FFF2-40B4-BE49-F238E27FC236}">
                <a16:creationId xmlns:a16="http://schemas.microsoft.com/office/drawing/2014/main" id="{E0098176-A716-A54C-9FD4-7E19CC3C749A}"/>
              </a:ext>
            </a:extLst>
          </p:cNvPr>
          <p:cNvPicPr>
            <a:picLocks noChangeAspect="1"/>
          </p:cNvPicPr>
          <p:nvPr/>
        </p:nvPicPr>
        <p:blipFill>
          <a:blip r:embed="rId3">
            <a:alphaModFix amt="0"/>
            <a:extLst>
              <a:ext uri="{28A0092B-C50C-407E-A947-70E740481C1C}">
                <a14:useLocalDpi xmlns:a14="http://schemas.microsoft.com/office/drawing/2010/main" val="0"/>
              </a:ext>
            </a:extLst>
          </a:blip>
          <a:srcRect l="37995" t="37882" r="37649" b="37883"/>
          <a:stretch/>
        </p:blipFill>
        <p:spPr>
          <a:xfrm>
            <a:off x="1452374" y="4246647"/>
            <a:ext cx="4377077" cy="2449800"/>
          </a:xfrm>
          <a:prstGeom prst="rect">
            <a:avLst/>
          </a:prstGeom>
        </p:spPr>
      </p:pic>
      <p:pic>
        <p:nvPicPr>
          <p:cNvPr id="15" name="Picture 14" descr="A red rectangle on a black background&#10;&#10;Description automatically generated">
            <a:extLst>
              <a:ext uri="{FF2B5EF4-FFF2-40B4-BE49-F238E27FC236}">
                <a16:creationId xmlns:a16="http://schemas.microsoft.com/office/drawing/2014/main" id="{8F42C611-B6B5-863D-312C-122F814ED6C1}"/>
              </a:ext>
            </a:extLst>
          </p:cNvPr>
          <p:cNvPicPr>
            <a:picLocks noChangeAspect="1"/>
          </p:cNvPicPr>
          <p:nvPr/>
        </p:nvPicPr>
        <p:blipFill>
          <a:blip r:embed="rId4">
            <a:extLst>
              <a:ext uri="{28A0092B-C50C-407E-A947-70E740481C1C}">
                <a14:useLocalDpi xmlns:a14="http://schemas.microsoft.com/office/drawing/2010/main" val="0"/>
              </a:ext>
            </a:extLst>
          </a:blip>
          <a:srcRect l="35377" t="38077" r="34739" b="38475"/>
          <a:stretch/>
        </p:blipFill>
        <p:spPr>
          <a:xfrm>
            <a:off x="5285038" y="4423882"/>
            <a:ext cx="5393563" cy="2380343"/>
          </a:xfrm>
          <a:prstGeom prst="rect">
            <a:avLst/>
          </a:prstGeom>
        </p:spPr>
      </p:pic>
      <p:sp>
        <p:nvSpPr>
          <p:cNvPr id="12" name="TextBox 11">
            <a:extLst>
              <a:ext uri="{FF2B5EF4-FFF2-40B4-BE49-F238E27FC236}">
                <a16:creationId xmlns:a16="http://schemas.microsoft.com/office/drawing/2014/main" id="{3F50257C-C374-C207-7D70-FBA2A27B2932}"/>
              </a:ext>
            </a:extLst>
          </p:cNvPr>
          <p:cNvSpPr txBox="1"/>
          <p:nvPr/>
        </p:nvSpPr>
        <p:spPr>
          <a:xfrm>
            <a:off x="2123137" y="4919290"/>
            <a:ext cx="2548452" cy="1077218"/>
          </a:xfrm>
          <a:prstGeom prst="rect">
            <a:avLst/>
          </a:prstGeom>
          <a:noFill/>
        </p:spPr>
        <p:txBody>
          <a:bodyPr wrap="square">
            <a:spAutoFit/>
          </a:bodyPr>
          <a:lstStyle/>
          <a:p>
            <a:pPr algn="ctr"/>
            <a:r>
              <a:rPr lang="en-US" sz="3200" b="1" spc="0" dirty="0">
                <a:solidFill>
                  <a:schemeClr val="bg1">
                    <a:alpha val="30000"/>
                  </a:schemeClr>
                </a:solidFill>
                <a:effectLst/>
                <a:latin typeface="Univers" panose="020B0503020202020204" pitchFamily="34" charset="0"/>
                <a:ea typeface="Symbol" panose="05050102010706020507" pitchFamily="18" charset="2"/>
                <a:cs typeface="Calibri" panose="020F0502020204030204" pitchFamily="34" charset="0"/>
              </a:rPr>
              <a:t>Thought</a:t>
            </a:r>
          </a:p>
          <a:p>
            <a:pPr algn="ctr"/>
            <a:r>
              <a:rPr lang="en-US" sz="3200" b="1" dirty="0">
                <a:solidFill>
                  <a:schemeClr val="bg1">
                    <a:alpha val="30000"/>
                  </a:schemeClr>
                </a:solidFill>
                <a:latin typeface="Univers" panose="020B0503020202020204" pitchFamily="34" charset="0"/>
                <a:ea typeface="Symbol" panose="05050102010706020507" pitchFamily="18" charset="2"/>
                <a:cs typeface="Calibri" panose="020F0502020204030204" pitchFamily="34" charset="0"/>
              </a:rPr>
              <a:t>Leadership</a:t>
            </a:r>
          </a:p>
        </p:txBody>
      </p:sp>
      <p:sp>
        <p:nvSpPr>
          <p:cNvPr id="6" name="TextBox 5">
            <a:extLst>
              <a:ext uri="{FF2B5EF4-FFF2-40B4-BE49-F238E27FC236}">
                <a16:creationId xmlns:a16="http://schemas.microsoft.com/office/drawing/2014/main" id="{8C40BC9F-AE92-324E-695E-961DA65C5D5C}"/>
              </a:ext>
            </a:extLst>
          </p:cNvPr>
          <p:cNvSpPr txBox="1"/>
          <p:nvPr/>
        </p:nvSpPr>
        <p:spPr>
          <a:xfrm>
            <a:off x="6655882" y="5125749"/>
            <a:ext cx="2548452" cy="1077218"/>
          </a:xfrm>
          <a:prstGeom prst="rect">
            <a:avLst/>
          </a:prstGeom>
          <a:noFill/>
        </p:spPr>
        <p:txBody>
          <a:bodyPr wrap="square">
            <a:spAutoFit/>
          </a:bodyPr>
          <a:lstStyle/>
          <a:p>
            <a:pPr algn="ctr"/>
            <a:r>
              <a:rPr lang="en-US" sz="3200" b="1" spc="0" dirty="0">
                <a:solidFill>
                  <a:schemeClr val="bg1"/>
                </a:solidFill>
                <a:effectLst/>
                <a:latin typeface="Univers" panose="020B0503020202020204" pitchFamily="34" charset="0"/>
                <a:ea typeface="Symbol" panose="05050102010706020507" pitchFamily="18" charset="2"/>
                <a:cs typeface="Calibri" panose="020F0502020204030204" pitchFamily="34" charset="0"/>
              </a:rPr>
              <a:t>Knowledge</a:t>
            </a:r>
          </a:p>
          <a:p>
            <a:pPr algn="ctr"/>
            <a:r>
              <a:rPr lang="en-US" sz="3200" b="1" spc="0" dirty="0">
                <a:solidFill>
                  <a:schemeClr val="bg1"/>
                </a:solidFill>
                <a:effectLst/>
                <a:latin typeface="Univers" panose="020B0503020202020204" pitchFamily="34" charset="0"/>
                <a:ea typeface="Symbol" panose="05050102010706020507" pitchFamily="18" charset="2"/>
                <a:cs typeface="Calibri" panose="020F0502020204030204" pitchFamily="34" charset="0"/>
              </a:rPr>
              <a:t>Exchange</a:t>
            </a:r>
          </a:p>
        </p:txBody>
      </p:sp>
      <p:sp>
        <p:nvSpPr>
          <p:cNvPr id="18" name="TextBox 17">
            <a:extLst>
              <a:ext uri="{FF2B5EF4-FFF2-40B4-BE49-F238E27FC236}">
                <a16:creationId xmlns:a16="http://schemas.microsoft.com/office/drawing/2014/main" id="{273B75A1-0E12-8C7E-3A17-0D9E684FBBED}"/>
              </a:ext>
            </a:extLst>
          </p:cNvPr>
          <p:cNvSpPr txBox="1"/>
          <p:nvPr/>
        </p:nvSpPr>
        <p:spPr>
          <a:xfrm>
            <a:off x="2744300" y="2868266"/>
            <a:ext cx="888356" cy="1569660"/>
          </a:xfrm>
          <a:prstGeom prst="rect">
            <a:avLst/>
          </a:prstGeom>
          <a:noFill/>
        </p:spPr>
        <p:txBody>
          <a:bodyPr wrap="square">
            <a:spAutoFit/>
          </a:bodyPr>
          <a:lstStyle/>
          <a:p>
            <a:r>
              <a:rPr lang="en-US" sz="9600" b="1" spc="0" dirty="0">
                <a:solidFill>
                  <a:srgbClr val="001A36">
                    <a:alpha val="15000"/>
                  </a:srgbClr>
                </a:solidFill>
                <a:latin typeface="Univers" panose="020B0503020202020204" pitchFamily="34" charset="0"/>
                <a:ea typeface="Symbol" panose="05050102010706020507" pitchFamily="18" charset="2"/>
                <a:cs typeface="Calibri" panose="020F0502020204030204" pitchFamily="34" charset="0"/>
              </a:rPr>
              <a:t>1</a:t>
            </a:r>
            <a:endParaRPr lang="en-US" sz="9600" b="1" spc="0" dirty="0">
              <a:solidFill>
                <a:srgbClr val="001A36">
                  <a:alpha val="15000"/>
                </a:srgbClr>
              </a:solidFill>
              <a:latin typeface="Univers" panose="020B0503020202020204" pitchFamily="34" charset="0"/>
              <a:ea typeface="Symbol" panose="05050102010706020507" pitchFamily="18" charset="2"/>
              <a:cs typeface="Symbol" panose="05050102010706020507" pitchFamily="18" charset="2"/>
            </a:endParaRPr>
          </a:p>
        </p:txBody>
      </p:sp>
      <p:pic>
        <p:nvPicPr>
          <p:cNvPr id="19" name="Picture 18" descr="A black and white sign with white text&#10;&#10;Description automatically generated">
            <a:extLst>
              <a:ext uri="{FF2B5EF4-FFF2-40B4-BE49-F238E27FC236}">
                <a16:creationId xmlns:a16="http://schemas.microsoft.com/office/drawing/2014/main" id="{F2846850-84D1-10A7-FA48-1336DC3FB1F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70263" y="224982"/>
            <a:ext cx="2109220" cy="786386"/>
          </a:xfrm>
          <a:prstGeom prst="rect">
            <a:avLst/>
          </a:prstGeom>
        </p:spPr>
      </p:pic>
      <p:sp>
        <p:nvSpPr>
          <p:cNvPr id="9" name="Rectangle 8">
            <a:extLst>
              <a:ext uri="{FF2B5EF4-FFF2-40B4-BE49-F238E27FC236}">
                <a16:creationId xmlns:a16="http://schemas.microsoft.com/office/drawing/2014/main" id="{B4F598A1-2E58-F820-0847-4E52932DA4F4}"/>
              </a:ext>
            </a:extLst>
          </p:cNvPr>
          <p:cNvSpPr/>
          <p:nvPr/>
        </p:nvSpPr>
        <p:spPr>
          <a:xfrm>
            <a:off x="4748" y="0"/>
            <a:ext cx="4462818" cy="6858000"/>
          </a:xfrm>
          <a:prstGeom prst="rect">
            <a:avLst/>
          </a:prstGeom>
          <a:solidFill>
            <a:srgbClr val="A61D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FFBCD4AE-9A6B-A53E-2F62-50FB7ADD422F}"/>
              </a:ext>
            </a:extLst>
          </p:cNvPr>
          <p:cNvSpPr txBox="1"/>
          <p:nvPr/>
        </p:nvSpPr>
        <p:spPr>
          <a:xfrm>
            <a:off x="288485" y="1579914"/>
            <a:ext cx="3895344" cy="3262432"/>
          </a:xfrm>
          <a:prstGeom prst="rect">
            <a:avLst/>
          </a:prstGeom>
          <a:solidFill>
            <a:srgbClr val="002C5D"/>
          </a:solidFill>
        </p:spPr>
        <p:txBody>
          <a:bodyPr wrap="square" lIns="274320" tIns="274320" rIns="274320" bIns="274320" rtlCol="0">
            <a:spAutoFit/>
          </a:bodyPr>
          <a:lstStyle/>
          <a:p>
            <a:r>
              <a:rPr lang="en-US" sz="3600" b="1" dirty="0">
                <a:solidFill>
                  <a:schemeClr val="bg1"/>
                </a:solidFill>
                <a:latin typeface="Univers" panose="020B0503020202020204" pitchFamily="34" charset="0"/>
                <a:ea typeface="Symbol" panose="05050102010706020507" pitchFamily="18" charset="2"/>
                <a:cs typeface="Calibri" panose="020F0502020204030204" pitchFamily="34" charset="0"/>
              </a:rPr>
              <a:t>Knowledge</a:t>
            </a:r>
          </a:p>
          <a:p>
            <a:r>
              <a:rPr lang="en-US" sz="3600" b="1" dirty="0">
                <a:solidFill>
                  <a:schemeClr val="bg1"/>
                </a:solidFill>
                <a:latin typeface="Univers" panose="020B0503020202020204" pitchFamily="34" charset="0"/>
                <a:ea typeface="Symbol" panose="05050102010706020507" pitchFamily="18" charset="2"/>
                <a:cs typeface="Calibri" panose="020F0502020204030204" pitchFamily="34" charset="0"/>
              </a:rPr>
              <a:t>Exchange</a:t>
            </a:r>
          </a:p>
          <a:p>
            <a:endParaRPr lang="en-US" sz="2400" b="1" spc="0" dirty="0">
              <a:solidFill>
                <a:schemeClr val="bg1"/>
              </a:solidFill>
              <a:effectLst/>
              <a:latin typeface="Univers" panose="020B0503020202020204" pitchFamily="34" charset="0"/>
              <a:ea typeface="Symbol" panose="05050102010706020507" pitchFamily="18" charset="2"/>
              <a:cs typeface="Calibri" panose="020F0502020204030204" pitchFamily="34" charset="0"/>
            </a:endParaRPr>
          </a:p>
          <a:p>
            <a:r>
              <a:rPr lang="en-US" sz="2000" dirty="0">
                <a:solidFill>
                  <a:schemeClr val="bg1"/>
                </a:solidFill>
              </a:rPr>
              <a:t>Facilitate the exchange of information, best practices and innovation to advance </a:t>
            </a:r>
            <a:br>
              <a:rPr lang="en-US" sz="2000" dirty="0">
                <a:solidFill>
                  <a:schemeClr val="bg1"/>
                </a:solidFill>
              </a:rPr>
            </a:br>
            <a:r>
              <a:rPr lang="en-US" sz="2000" dirty="0">
                <a:solidFill>
                  <a:schemeClr val="bg1"/>
                </a:solidFill>
              </a:rPr>
              <a:t>the field.</a:t>
            </a:r>
          </a:p>
        </p:txBody>
      </p:sp>
      <p:sp>
        <p:nvSpPr>
          <p:cNvPr id="10" name="Arrow: Left 9">
            <a:extLst>
              <a:ext uri="{FF2B5EF4-FFF2-40B4-BE49-F238E27FC236}">
                <a16:creationId xmlns:a16="http://schemas.microsoft.com/office/drawing/2014/main" id="{50524484-C5CD-590B-1EDF-CCF46CBFD97D}"/>
              </a:ext>
            </a:extLst>
          </p:cNvPr>
          <p:cNvSpPr/>
          <p:nvPr/>
        </p:nvSpPr>
        <p:spPr>
          <a:xfrm>
            <a:off x="108847" y="6181465"/>
            <a:ext cx="1184752" cy="577020"/>
          </a:xfrm>
          <a:prstGeom prst="leftArrow">
            <a:avLst/>
          </a:prstGeom>
          <a:solidFill>
            <a:srgbClr val="002C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7CC83B0F-0513-C3B6-F40D-5EA06F650CB4}"/>
              </a:ext>
            </a:extLst>
          </p:cNvPr>
          <p:cNvSpPr txBox="1"/>
          <p:nvPr/>
        </p:nvSpPr>
        <p:spPr>
          <a:xfrm>
            <a:off x="366785" y="6300698"/>
            <a:ext cx="1067239" cy="338554"/>
          </a:xfrm>
          <a:prstGeom prst="rect">
            <a:avLst/>
          </a:prstGeom>
          <a:noFill/>
        </p:spPr>
        <p:txBody>
          <a:bodyPr wrap="square" rtlCol="0">
            <a:spAutoFit/>
          </a:bodyPr>
          <a:lstStyle/>
          <a:p>
            <a:r>
              <a:rPr lang="en-US" sz="1600" spc="-50" dirty="0">
                <a:solidFill>
                  <a:schemeClr val="bg1"/>
                </a:solidFill>
                <a:latin typeface="Univers" panose="020B0503020202020204" pitchFamily="34" charset="0"/>
              </a:rPr>
              <a:t>Go Back</a:t>
            </a:r>
          </a:p>
        </p:txBody>
      </p:sp>
      <p:sp>
        <p:nvSpPr>
          <p:cNvPr id="14" name="Arrow: Left 13">
            <a:hlinkClick r:id="rId6" action="ppaction://hlinksldjump"/>
            <a:extLst>
              <a:ext uri="{FF2B5EF4-FFF2-40B4-BE49-F238E27FC236}">
                <a16:creationId xmlns:a16="http://schemas.microsoft.com/office/drawing/2014/main" id="{623430C6-F0AB-E835-61D6-F6FD153EC710}"/>
              </a:ext>
            </a:extLst>
          </p:cNvPr>
          <p:cNvSpPr/>
          <p:nvPr/>
        </p:nvSpPr>
        <p:spPr>
          <a:xfrm>
            <a:off x="108847" y="6169582"/>
            <a:ext cx="1184752" cy="577020"/>
          </a:xfrm>
          <a:prstGeom prst="left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Arrow: Left 22">
            <a:extLst>
              <a:ext uri="{FF2B5EF4-FFF2-40B4-BE49-F238E27FC236}">
                <a16:creationId xmlns:a16="http://schemas.microsoft.com/office/drawing/2014/main" id="{6C83A59E-B55D-E73B-E013-8C235D577D99}"/>
              </a:ext>
            </a:extLst>
          </p:cNvPr>
          <p:cNvSpPr/>
          <p:nvPr/>
        </p:nvSpPr>
        <p:spPr>
          <a:xfrm rot="10800000">
            <a:off x="3189617" y="6177050"/>
            <a:ext cx="1184752" cy="577020"/>
          </a:xfrm>
          <a:prstGeom prst="leftArrow">
            <a:avLst/>
          </a:prstGeom>
          <a:solidFill>
            <a:srgbClr val="002C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DC7F945A-B520-532C-C857-39262DA8199A}"/>
              </a:ext>
            </a:extLst>
          </p:cNvPr>
          <p:cNvSpPr txBox="1"/>
          <p:nvPr/>
        </p:nvSpPr>
        <p:spPr>
          <a:xfrm>
            <a:off x="3172283" y="6296766"/>
            <a:ext cx="1028705" cy="338554"/>
          </a:xfrm>
          <a:prstGeom prst="rect">
            <a:avLst/>
          </a:prstGeom>
          <a:noFill/>
        </p:spPr>
        <p:txBody>
          <a:bodyPr wrap="square" rtlCol="0">
            <a:spAutoFit/>
          </a:bodyPr>
          <a:lstStyle/>
          <a:p>
            <a:r>
              <a:rPr lang="en-US" sz="1600" spc="-50" dirty="0">
                <a:solidFill>
                  <a:schemeClr val="bg1"/>
                </a:solidFill>
                <a:latin typeface="Univers" panose="020B0503020202020204" pitchFamily="34" charset="0"/>
              </a:rPr>
              <a:t>Go Next</a:t>
            </a:r>
          </a:p>
        </p:txBody>
      </p:sp>
      <p:sp>
        <p:nvSpPr>
          <p:cNvPr id="25" name="Arrow: Left 24">
            <a:hlinkClick r:id="rId7" action="ppaction://hlinksldjump"/>
            <a:extLst>
              <a:ext uri="{FF2B5EF4-FFF2-40B4-BE49-F238E27FC236}">
                <a16:creationId xmlns:a16="http://schemas.microsoft.com/office/drawing/2014/main" id="{87BC653F-80EA-1F2D-BE30-2945B41F8523}"/>
              </a:ext>
            </a:extLst>
          </p:cNvPr>
          <p:cNvSpPr/>
          <p:nvPr/>
        </p:nvSpPr>
        <p:spPr>
          <a:xfrm rot="10800000">
            <a:off x="3189617" y="6169113"/>
            <a:ext cx="1184752" cy="577020"/>
          </a:xfrm>
          <a:prstGeom prst="left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2" name="Picture 21" descr="A red object on a black background&#10;&#10;Description automatically generated">
            <a:extLst>
              <a:ext uri="{FF2B5EF4-FFF2-40B4-BE49-F238E27FC236}">
                <a16:creationId xmlns:a16="http://schemas.microsoft.com/office/drawing/2014/main" id="{7859D511-5096-03D1-6890-CB9B5FE78518}"/>
              </a:ext>
            </a:extLst>
          </p:cNvPr>
          <p:cNvPicPr>
            <a:picLocks noChangeAspect="1"/>
          </p:cNvPicPr>
          <p:nvPr/>
        </p:nvPicPr>
        <p:blipFill>
          <a:blip r:embed="rId8">
            <a:alphaModFix amt="0"/>
            <a:extLst>
              <a:ext uri="{28A0092B-C50C-407E-A947-70E740481C1C}">
                <a14:useLocalDpi xmlns:a14="http://schemas.microsoft.com/office/drawing/2010/main" val="0"/>
              </a:ext>
            </a:extLst>
          </a:blip>
          <a:srcRect l="37997" t="37882" r="38381" b="36860"/>
          <a:stretch/>
        </p:blipFill>
        <p:spPr>
          <a:xfrm>
            <a:off x="10093215" y="4230605"/>
            <a:ext cx="4270473" cy="2568278"/>
          </a:xfrm>
          <a:prstGeom prst="rect">
            <a:avLst/>
          </a:prstGeom>
        </p:spPr>
      </p:pic>
      <p:sp>
        <p:nvSpPr>
          <p:cNvPr id="7" name="TextBox 6">
            <a:extLst>
              <a:ext uri="{FF2B5EF4-FFF2-40B4-BE49-F238E27FC236}">
                <a16:creationId xmlns:a16="http://schemas.microsoft.com/office/drawing/2014/main" id="{2016854F-4C16-E34E-D7C4-C601DBE777D1}"/>
              </a:ext>
            </a:extLst>
          </p:cNvPr>
          <p:cNvSpPr txBox="1"/>
          <p:nvPr/>
        </p:nvSpPr>
        <p:spPr>
          <a:xfrm>
            <a:off x="10990242" y="4976135"/>
            <a:ext cx="2548452" cy="1077218"/>
          </a:xfrm>
          <a:prstGeom prst="rect">
            <a:avLst/>
          </a:prstGeom>
          <a:noFill/>
        </p:spPr>
        <p:txBody>
          <a:bodyPr wrap="square">
            <a:spAutoFit/>
          </a:bodyPr>
          <a:lstStyle/>
          <a:p>
            <a:pPr algn="ctr"/>
            <a:r>
              <a:rPr lang="en-US" sz="3200" b="1" spc="0" dirty="0">
                <a:solidFill>
                  <a:schemeClr val="bg1">
                    <a:alpha val="30000"/>
                  </a:schemeClr>
                </a:solidFill>
                <a:effectLst/>
                <a:latin typeface="Univers" panose="020B0503020202020204" pitchFamily="34" charset="0"/>
                <a:ea typeface="Symbol" panose="05050102010706020507" pitchFamily="18" charset="2"/>
                <a:cs typeface="Calibri" panose="020F0502020204030204" pitchFamily="34" charset="0"/>
              </a:rPr>
              <a:t>Agents of Change</a:t>
            </a:r>
          </a:p>
        </p:txBody>
      </p:sp>
    </p:spTree>
    <p:extLst>
      <p:ext uri="{BB962C8B-B14F-4D97-AF65-F5344CB8AC3E}">
        <p14:creationId xmlns:p14="http://schemas.microsoft.com/office/powerpoint/2010/main" val="672777633"/>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2C5D"/>
        </a:solidFill>
        <a:effectLst/>
      </p:bgPr>
    </p:bg>
    <p:spTree>
      <p:nvGrpSpPr>
        <p:cNvPr id="1" name="">
          <a:extLst>
            <a:ext uri="{FF2B5EF4-FFF2-40B4-BE49-F238E27FC236}">
              <a16:creationId xmlns:a16="http://schemas.microsoft.com/office/drawing/2014/main" id="{E475E39F-7015-041E-72E1-8D5EE571B1DE}"/>
            </a:ext>
          </a:extLst>
        </p:cNvPr>
        <p:cNvGrpSpPr/>
        <p:nvPr/>
      </p:nvGrpSpPr>
      <p:grpSpPr>
        <a:xfrm>
          <a:off x="0" y="0"/>
          <a:ext cx="0" cy="0"/>
          <a:chOff x="0" y="0"/>
          <a:chExt cx="0" cy="0"/>
        </a:xfrm>
      </p:grpSpPr>
      <p:pic>
        <p:nvPicPr>
          <p:cNvPr id="27" name="Picture 26">
            <a:extLst>
              <a:ext uri="{FF2B5EF4-FFF2-40B4-BE49-F238E27FC236}">
                <a16:creationId xmlns:a16="http://schemas.microsoft.com/office/drawing/2014/main" id="{5A1C215A-4A16-3E4E-6024-E71910EAE8BF}"/>
              </a:ext>
            </a:extLst>
          </p:cNvPr>
          <p:cNvPicPr>
            <a:picLocks noChangeAspect="1"/>
          </p:cNvPicPr>
          <p:nvPr/>
        </p:nvPicPr>
        <p:blipFill>
          <a:blip r:embed="rId3">
            <a:alphaModFix amt="50000"/>
            <a:extLst>
              <a:ext uri="{28A0092B-C50C-407E-A947-70E740481C1C}">
                <a14:useLocalDpi xmlns:a14="http://schemas.microsoft.com/office/drawing/2010/main" val="0"/>
              </a:ext>
            </a:extLst>
          </a:blip>
          <a:srcRect l="14178" t="7863" r="13010" b="7813"/>
          <a:stretch/>
        </p:blipFill>
        <p:spPr>
          <a:xfrm>
            <a:off x="-2363048" y="834133"/>
            <a:ext cx="13170568" cy="8583233"/>
          </a:xfrm>
          <a:prstGeom prst="rect">
            <a:avLst/>
          </a:prstGeom>
        </p:spPr>
      </p:pic>
      <p:sp>
        <p:nvSpPr>
          <p:cNvPr id="28" name="TextBox 27">
            <a:extLst>
              <a:ext uri="{FF2B5EF4-FFF2-40B4-BE49-F238E27FC236}">
                <a16:creationId xmlns:a16="http://schemas.microsoft.com/office/drawing/2014/main" id="{A4B5DD42-50DF-7157-256E-F12DE6F40EB0}"/>
              </a:ext>
            </a:extLst>
          </p:cNvPr>
          <p:cNvSpPr txBox="1"/>
          <p:nvPr/>
        </p:nvSpPr>
        <p:spPr>
          <a:xfrm>
            <a:off x="2194354" y="2598003"/>
            <a:ext cx="3895344" cy="1661993"/>
          </a:xfrm>
          <a:prstGeom prst="rect">
            <a:avLst/>
          </a:prstGeom>
          <a:noFill/>
        </p:spPr>
        <p:txBody>
          <a:bodyPr wrap="square" lIns="274320" tIns="274320" rIns="274320" bIns="274320" rtlCol="0">
            <a:spAutoFit/>
          </a:bodyPr>
          <a:lstStyle/>
          <a:p>
            <a:pPr algn="ctr"/>
            <a:r>
              <a:rPr lang="en-US" sz="3600" b="1" spc="0" dirty="0">
                <a:solidFill>
                  <a:schemeClr val="bg1">
                    <a:alpha val="50000"/>
                  </a:schemeClr>
                </a:solidFill>
                <a:effectLst/>
                <a:latin typeface="Univers" panose="020B0503020202020204" pitchFamily="34" charset="0"/>
                <a:ea typeface="Symbol" panose="05050102010706020507" pitchFamily="18" charset="2"/>
                <a:cs typeface="Calibri" panose="020F0502020204030204" pitchFamily="34" charset="0"/>
              </a:rPr>
              <a:t>Advocacy</a:t>
            </a:r>
            <a:r>
              <a:rPr lang="en-US" sz="3600" b="1" spc="25" dirty="0">
                <a:solidFill>
                  <a:schemeClr val="bg1">
                    <a:alpha val="50000"/>
                  </a:schemeClr>
                </a:solidFill>
                <a:effectLst/>
                <a:latin typeface="Univers" panose="020B0503020202020204" pitchFamily="34" charset="0"/>
                <a:ea typeface="Symbol" panose="05050102010706020507" pitchFamily="18" charset="2"/>
                <a:cs typeface="Calibri" panose="020F0502020204030204" pitchFamily="34" charset="0"/>
              </a:rPr>
              <a:t> </a:t>
            </a:r>
            <a:r>
              <a:rPr lang="en-US" sz="3600" b="1" spc="0" dirty="0">
                <a:solidFill>
                  <a:schemeClr val="bg1">
                    <a:alpha val="50000"/>
                  </a:schemeClr>
                </a:solidFill>
                <a:effectLst/>
                <a:latin typeface="Univers" panose="020B0503020202020204" pitchFamily="34" charset="0"/>
                <a:ea typeface="Symbol" panose="05050102010706020507" pitchFamily="18" charset="2"/>
                <a:cs typeface="Calibri" panose="020F0502020204030204" pitchFamily="34" charset="0"/>
              </a:rPr>
              <a:t>and</a:t>
            </a:r>
            <a:r>
              <a:rPr lang="en-US" sz="3600" b="1" spc="30" dirty="0">
                <a:solidFill>
                  <a:schemeClr val="bg1">
                    <a:alpha val="50000"/>
                  </a:schemeClr>
                </a:solidFill>
                <a:effectLst/>
                <a:latin typeface="Univers" panose="020B0503020202020204" pitchFamily="34" charset="0"/>
                <a:ea typeface="Symbol" panose="05050102010706020507" pitchFamily="18" charset="2"/>
                <a:cs typeface="Calibri" panose="020F0502020204030204" pitchFamily="34" charset="0"/>
              </a:rPr>
              <a:t> </a:t>
            </a:r>
            <a:r>
              <a:rPr lang="en-US" sz="3600" b="1" spc="-10" dirty="0">
                <a:solidFill>
                  <a:schemeClr val="bg1">
                    <a:alpha val="50000"/>
                  </a:schemeClr>
                </a:solidFill>
                <a:effectLst/>
                <a:latin typeface="Univers" panose="020B0503020202020204" pitchFamily="34" charset="0"/>
                <a:ea typeface="Symbol" panose="05050102010706020507" pitchFamily="18" charset="2"/>
                <a:cs typeface="Calibri" panose="020F0502020204030204" pitchFamily="34" charset="0"/>
              </a:rPr>
              <a:t>Representation</a:t>
            </a:r>
            <a:endParaRPr lang="en-US" sz="3600" b="1" spc="0" dirty="0">
              <a:solidFill>
                <a:schemeClr val="bg1">
                  <a:alpha val="50000"/>
                </a:schemeClr>
              </a:solidFill>
              <a:effectLst/>
              <a:latin typeface="Univers" panose="020B0503020202020204" pitchFamily="34" charset="0"/>
              <a:ea typeface="Symbol" panose="05050102010706020507" pitchFamily="18" charset="2"/>
              <a:cs typeface="Symbol" panose="05050102010706020507" pitchFamily="18" charset="2"/>
            </a:endParaRPr>
          </a:p>
        </p:txBody>
      </p:sp>
      <p:pic>
        <p:nvPicPr>
          <p:cNvPr id="30" name="Picture 29" descr="A red rectangle on a black background&#10;&#10;Description automatically generated">
            <a:extLst>
              <a:ext uri="{FF2B5EF4-FFF2-40B4-BE49-F238E27FC236}">
                <a16:creationId xmlns:a16="http://schemas.microsoft.com/office/drawing/2014/main" id="{96C263A6-9C6C-223C-5E5D-25FD3D37AE56}"/>
              </a:ext>
            </a:extLst>
          </p:cNvPr>
          <p:cNvPicPr>
            <a:picLocks noChangeAspect="1"/>
          </p:cNvPicPr>
          <p:nvPr/>
        </p:nvPicPr>
        <p:blipFill>
          <a:blip r:embed="rId4">
            <a:alphaModFix amt="0"/>
            <a:extLst>
              <a:ext uri="{28A0092B-C50C-407E-A947-70E740481C1C}">
                <a14:useLocalDpi xmlns:a14="http://schemas.microsoft.com/office/drawing/2010/main" val="0"/>
              </a:ext>
            </a:extLst>
          </a:blip>
          <a:srcRect l="35377" t="38077" r="34739" b="38475"/>
          <a:stretch/>
        </p:blipFill>
        <p:spPr>
          <a:xfrm>
            <a:off x="1499101" y="4423882"/>
            <a:ext cx="5393563" cy="2380343"/>
          </a:xfrm>
          <a:prstGeom prst="rect">
            <a:avLst/>
          </a:prstGeom>
        </p:spPr>
      </p:pic>
      <p:sp>
        <p:nvSpPr>
          <p:cNvPr id="31" name="TextBox 30">
            <a:extLst>
              <a:ext uri="{FF2B5EF4-FFF2-40B4-BE49-F238E27FC236}">
                <a16:creationId xmlns:a16="http://schemas.microsoft.com/office/drawing/2014/main" id="{9D058A7C-5F0B-2210-9AE7-B6B66F4299CC}"/>
              </a:ext>
            </a:extLst>
          </p:cNvPr>
          <p:cNvSpPr txBox="1"/>
          <p:nvPr/>
        </p:nvSpPr>
        <p:spPr>
          <a:xfrm>
            <a:off x="-1662800" y="4919290"/>
            <a:ext cx="2548452" cy="1077218"/>
          </a:xfrm>
          <a:prstGeom prst="rect">
            <a:avLst/>
          </a:prstGeom>
          <a:noFill/>
        </p:spPr>
        <p:txBody>
          <a:bodyPr wrap="square">
            <a:spAutoFit/>
          </a:bodyPr>
          <a:lstStyle/>
          <a:p>
            <a:pPr algn="ctr"/>
            <a:r>
              <a:rPr lang="en-US" sz="3200" b="1" spc="0" dirty="0">
                <a:solidFill>
                  <a:schemeClr val="bg1">
                    <a:alpha val="30000"/>
                  </a:schemeClr>
                </a:solidFill>
                <a:effectLst/>
                <a:latin typeface="Univers" panose="020B0503020202020204" pitchFamily="34" charset="0"/>
                <a:ea typeface="Symbol" panose="05050102010706020507" pitchFamily="18" charset="2"/>
                <a:cs typeface="Calibri" panose="020F0502020204030204" pitchFamily="34" charset="0"/>
              </a:rPr>
              <a:t>Thought</a:t>
            </a:r>
          </a:p>
          <a:p>
            <a:pPr algn="ctr"/>
            <a:r>
              <a:rPr lang="en-US" sz="3200" b="1" dirty="0">
                <a:solidFill>
                  <a:schemeClr val="bg1">
                    <a:alpha val="30000"/>
                  </a:schemeClr>
                </a:solidFill>
                <a:latin typeface="Univers" panose="020B0503020202020204" pitchFamily="34" charset="0"/>
                <a:ea typeface="Symbol" panose="05050102010706020507" pitchFamily="18" charset="2"/>
                <a:cs typeface="Calibri" panose="020F0502020204030204" pitchFamily="34" charset="0"/>
              </a:rPr>
              <a:t>Leadership</a:t>
            </a:r>
          </a:p>
        </p:txBody>
      </p:sp>
      <p:sp>
        <p:nvSpPr>
          <p:cNvPr id="32" name="TextBox 31">
            <a:extLst>
              <a:ext uri="{FF2B5EF4-FFF2-40B4-BE49-F238E27FC236}">
                <a16:creationId xmlns:a16="http://schemas.microsoft.com/office/drawing/2014/main" id="{7FE99CAF-B7FA-23E7-AFE2-4CD12CE49300}"/>
              </a:ext>
            </a:extLst>
          </p:cNvPr>
          <p:cNvSpPr txBox="1"/>
          <p:nvPr/>
        </p:nvSpPr>
        <p:spPr>
          <a:xfrm>
            <a:off x="2869945" y="5125749"/>
            <a:ext cx="2548452" cy="1077218"/>
          </a:xfrm>
          <a:prstGeom prst="rect">
            <a:avLst/>
          </a:prstGeom>
          <a:noFill/>
        </p:spPr>
        <p:txBody>
          <a:bodyPr wrap="square">
            <a:spAutoFit/>
          </a:bodyPr>
          <a:lstStyle/>
          <a:p>
            <a:pPr algn="ctr"/>
            <a:r>
              <a:rPr lang="en-US" sz="3200" b="1" spc="0" dirty="0">
                <a:solidFill>
                  <a:schemeClr val="bg1">
                    <a:alpha val="30000"/>
                  </a:schemeClr>
                </a:solidFill>
                <a:effectLst/>
                <a:latin typeface="Univers" panose="020B0503020202020204" pitchFamily="34" charset="0"/>
                <a:ea typeface="Symbol" panose="05050102010706020507" pitchFamily="18" charset="2"/>
                <a:cs typeface="Calibri" panose="020F0502020204030204" pitchFamily="34" charset="0"/>
              </a:rPr>
              <a:t>Knowledge</a:t>
            </a:r>
          </a:p>
          <a:p>
            <a:pPr algn="ctr"/>
            <a:r>
              <a:rPr lang="en-US" sz="3200" b="1" spc="0" dirty="0">
                <a:solidFill>
                  <a:schemeClr val="bg1">
                    <a:alpha val="30000"/>
                  </a:schemeClr>
                </a:solidFill>
                <a:effectLst/>
                <a:latin typeface="Univers" panose="020B0503020202020204" pitchFamily="34" charset="0"/>
                <a:ea typeface="Symbol" panose="05050102010706020507" pitchFamily="18" charset="2"/>
                <a:cs typeface="Calibri" panose="020F0502020204030204" pitchFamily="34" charset="0"/>
              </a:rPr>
              <a:t>Exchange</a:t>
            </a:r>
          </a:p>
        </p:txBody>
      </p:sp>
      <p:pic>
        <p:nvPicPr>
          <p:cNvPr id="33" name="Picture 32" descr="A red object on a black background&#10;&#10;Description automatically generated">
            <a:extLst>
              <a:ext uri="{FF2B5EF4-FFF2-40B4-BE49-F238E27FC236}">
                <a16:creationId xmlns:a16="http://schemas.microsoft.com/office/drawing/2014/main" id="{8B7519F2-643C-05FD-8F91-38F4B4748969}"/>
              </a:ext>
            </a:extLst>
          </p:cNvPr>
          <p:cNvPicPr>
            <a:picLocks noChangeAspect="1"/>
          </p:cNvPicPr>
          <p:nvPr/>
        </p:nvPicPr>
        <p:blipFill>
          <a:blip r:embed="rId5">
            <a:alphaModFix/>
            <a:extLst>
              <a:ext uri="{28A0092B-C50C-407E-A947-70E740481C1C}">
                <a14:useLocalDpi xmlns:a14="http://schemas.microsoft.com/office/drawing/2010/main" val="0"/>
              </a:ext>
            </a:extLst>
          </a:blip>
          <a:srcRect l="37997" t="37882" r="38381" b="36860"/>
          <a:stretch/>
        </p:blipFill>
        <p:spPr>
          <a:xfrm>
            <a:off x="6307278" y="4230605"/>
            <a:ext cx="4270473" cy="2568278"/>
          </a:xfrm>
          <a:prstGeom prst="rect">
            <a:avLst/>
          </a:prstGeom>
        </p:spPr>
      </p:pic>
      <p:sp>
        <p:nvSpPr>
          <p:cNvPr id="34" name="TextBox 33">
            <a:extLst>
              <a:ext uri="{FF2B5EF4-FFF2-40B4-BE49-F238E27FC236}">
                <a16:creationId xmlns:a16="http://schemas.microsoft.com/office/drawing/2014/main" id="{76CB90FF-4930-8350-6E9A-87CA6CE6D8F8}"/>
              </a:ext>
            </a:extLst>
          </p:cNvPr>
          <p:cNvSpPr txBox="1"/>
          <p:nvPr/>
        </p:nvSpPr>
        <p:spPr>
          <a:xfrm>
            <a:off x="7204305" y="4976135"/>
            <a:ext cx="2548452" cy="1077218"/>
          </a:xfrm>
          <a:prstGeom prst="rect">
            <a:avLst/>
          </a:prstGeom>
          <a:noFill/>
        </p:spPr>
        <p:txBody>
          <a:bodyPr wrap="square">
            <a:spAutoFit/>
          </a:bodyPr>
          <a:lstStyle/>
          <a:p>
            <a:pPr algn="ctr"/>
            <a:r>
              <a:rPr lang="en-US" sz="3200" b="1" spc="0" dirty="0">
                <a:solidFill>
                  <a:schemeClr val="bg1"/>
                </a:solidFill>
                <a:effectLst/>
                <a:latin typeface="Univers" panose="020B0503020202020204" pitchFamily="34" charset="0"/>
                <a:ea typeface="Symbol" panose="05050102010706020507" pitchFamily="18" charset="2"/>
                <a:cs typeface="Calibri" panose="020F0502020204030204" pitchFamily="34" charset="0"/>
              </a:rPr>
              <a:t>Agents of Change</a:t>
            </a:r>
          </a:p>
        </p:txBody>
      </p:sp>
      <p:pic>
        <p:nvPicPr>
          <p:cNvPr id="19" name="Picture 18" descr="A black and white sign with white text&#10;&#10;Description automatically generated">
            <a:extLst>
              <a:ext uri="{FF2B5EF4-FFF2-40B4-BE49-F238E27FC236}">
                <a16:creationId xmlns:a16="http://schemas.microsoft.com/office/drawing/2014/main" id="{EF5485A3-3E9D-697C-CD37-AACA42323E3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70263" y="224982"/>
            <a:ext cx="2109220" cy="786386"/>
          </a:xfrm>
          <a:prstGeom prst="rect">
            <a:avLst/>
          </a:prstGeom>
        </p:spPr>
      </p:pic>
      <p:sp>
        <p:nvSpPr>
          <p:cNvPr id="9" name="Rectangle 8">
            <a:extLst>
              <a:ext uri="{FF2B5EF4-FFF2-40B4-BE49-F238E27FC236}">
                <a16:creationId xmlns:a16="http://schemas.microsoft.com/office/drawing/2014/main" id="{3BC19B11-47E1-CC5A-9411-CC6780F06B35}"/>
              </a:ext>
            </a:extLst>
          </p:cNvPr>
          <p:cNvSpPr>
            <a:spLocks/>
          </p:cNvSpPr>
          <p:nvPr/>
        </p:nvSpPr>
        <p:spPr>
          <a:xfrm>
            <a:off x="4748" y="0"/>
            <a:ext cx="4462818" cy="6858000"/>
          </a:xfrm>
          <a:prstGeom prst="rect">
            <a:avLst/>
          </a:prstGeom>
          <a:solidFill>
            <a:srgbClr val="69183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479CE276-2B51-D78F-4C57-C881601F1B51}"/>
              </a:ext>
            </a:extLst>
          </p:cNvPr>
          <p:cNvSpPr txBox="1">
            <a:spLocks/>
          </p:cNvSpPr>
          <p:nvPr/>
        </p:nvSpPr>
        <p:spPr>
          <a:xfrm>
            <a:off x="288485" y="1579914"/>
            <a:ext cx="3895344" cy="3570208"/>
          </a:xfrm>
          <a:prstGeom prst="rect">
            <a:avLst/>
          </a:prstGeom>
          <a:solidFill>
            <a:srgbClr val="002C5D"/>
          </a:solidFill>
        </p:spPr>
        <p:txBody>
          <a:bodyPr wrap="square" lIns="274320" tIns="274320" rIns="274320" bIns="274320" rtlCol="0">
            <a:spAutoFit/>
          </a:bodyPr>
          <a:lstStyle/>
          <a:p>
            <a:r>
              <a:rPr lang="en-US" sz="3600" b="1" dirty="0">
                <a:solidFill>
                  <a:schemeClr val="bg1"/>
                </a:solidFill>
                <a:latin typeface="Univers" panose="020B0503020202020204" pitchFamily="34" charset="0"/>
                <a:ea typeface="Symbol" panose="05050102010706020507" pitchFamily="18" charset="2"/>
                <a:cs typeface="Calibri" panose="020F0502020204030204" pitchFamily="34" charset="0"/>
              </a:rPr>
              <a:t>Agents of Change</a:t>
            </a:r>
          </a:p>
          <a:p>
            <a:endParaRPr lang="en-US" sz="2400" b="1" spc="0" dirty="0">
              <a:solidFill>
                <a:schemeClr val="bg1"/>
              </a:solidFill>
              <a:effectLst/>
              <a:latin typeface="Univers" panose="020B0503020202020204" pitchFamily="34" charset="0"/>
              <a:ea typeface="Symbol" panose="05050102010706020507" pitchFamily="18" charset="2"/>
              <a:cs typeface="Calibri" panose="020F0502020204030204" pitchFamily="34" charset="0"/>
            </a:endParaRPr>
          </a:p>
          <a:p>
            <a:r>
              <a:rPr lang="en-US" sz="2000" dirty="0">
                <a:solidFill>
                  <a:schemeClr val="bg1"/>
                </a:solidFill>
              </a:rPr>
              <a:t>Establish a shared position and related actions, including positioning members for effective advocacy, to enact change and define outcomes.</a:t>
            </a:r>
          </a:p>
        </p:txBody>
      </p:sp>
      <p:grpSp>
        <p:nvGrpSpPr>
          <p:cNvPr id="36" name="Group 35">
            <a:extLst>
              <a:ext uri="{FF2B5EF4-FFF2-40B4-BE49-F238E27FC236}">
                <a16:creationId xmlns:a16="http://schemas.microsoft.com/office/drawing/2014/main" id="{2D235EC2-BF75-64CA-0A47-A4013FC5EA4F}"/>
              </a:ext>
            </a:extLst>
          </p:cNvPr>
          <p:cNvGrpSpPr>
            <a:grpSpLocks/>
          </p:cNvGrpSpPr>
          <p:nvPr/>
        </p:nvGrpSpPr>
        <p:grpSpPr>
          <a:xfrm>
            <a:off x="108847" y="6172635"/>
            <a:ext cx="1325177" cy="585850"/>
            <a:chOff x="108847" y="6172635"/>
            <a:chExt cx="1325177" cy="585850"/>
          </a:xfrm>
        </p:grpSpPr>
        <p:sp>
          <p:nvSpPr>
            <p:cNvPr id="11" name="Arrow: Left 10">
              <a:extLst>
                <a:ext uri="{FF2B5EF4-FFF2-40B4-BE49-F238E27FC236}">
                  <a16:creationId xmlns:a16="http://schemas.microsoft.com/office/drawing/2014/main" id="{34EAD8D2-82BD-A84A-0E81-E2B4D144E661}"/>
                </a:ext>
              </a:extLst>
            </p:cNvPr>
            <p:cNvSpPr>
              <a:spLocks/>
            </p:cNvSpPr>
            <p:nvPr/>
          </p:nvSpPr>
          <p:spPr>
            <a:xfrm>
              <a:off x="108847" y="6181465"/>
              <a:ext cx="1184752" cy="577020"/>
            </a:xfrm>
            <a:prstGeom prst="leftArrow">
              <a:avLst/>
            </a:prstGeom>
            <a:solidFill>
              <a:srgbClr val="002C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0DEC710D-567B-7C11-DDF5-247517B1EDCF}"/>
                </a:ext>
              </a:extLst>
            </p:cNvPr>
            <p:cNvSpPr txBox="1">
              <a:spLocks/>
            </p:cNvSpPr>
            <p:nvPr/>
          </p:nvSpPr>
          <p:spPr>
            <a:xfrm>
              <a:off x="366785" y="6300698"/>
              <a:ext cx="1067239" cy="338554"/>
            </a:xfrm>
            <a:prstGeom prst="rect">
              <a:avLst/>
            </a:prstGeom>
            <a:noFill/>
          </p:spPr>
          <p:txBody>
            <a:bodyPr wrap="square" rtlCol="0">
              <a:spAutoFit/>
            </a:bodyPr>
            <a:lstStyle/>
            <a:p>
              <a:r>
                <a:rPr lang="en-US" sz="1600" spc="-50" dirty="0">
                  <a:solidFill>
                    <a:schemeClr val="bg1"/>
                  </a:solidFill>
                  <a:latin typeface="Univers" panose="020B0503020202020204" pitchFamily="34" charset="0"/>
                </a:rPr>
                <a:t>Go Back</a:t>
              </a:r>
            </a:p>
          </p:txBody>
        </p:sp>
        <p:sp>
          <p:nvSpPr>
            <p:cNvPr id="22" name="Arrow: Left 21">
              <a:hlinkClick r:id="rId7" action="ppaction://hlinksldjump"/>
              <a:extLst>
                <a:ext uri="{FF2B5EF4-FFF2-40B4-BE49-F238E27FC236}">
                  <a16:creationId xmlns:a16="http://schemas.microsoft.com/office/drawing/2014/main" id="{29F3B0C5-D88B-06AD-EEB9-3B8D78E06F6E}"/>
                </a:ext>
              </a:extLst>
            </p:cNvPr>
            <p:cNvSpPr>
              <a:spLocks/>
            </p:cNvSpPr>
            <p:nvPr/>
          </p:nvSpPr>
          <p:spPr>
            <a:xfrm>
              <a:off x="108847" y="6172635"/>
              <a:ext cx="1184752" cy="577020"/>
            </a:xfrm>
            <a:prstGeom prst="left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4" name="Arrow: Left 23">
            <a:extLst>
              <a:ext uri="{FF2B5EF4-FFF2-40B4-BE49-F238E27FC236}">
                <a16:creationId xmlns:a16="http://schemas.microsoft.com/office/drawing/2014/main" id="{B5506DD8-4055-6C27-50EB-829107C69D22}"/>
              </a:ext>
            </a:extLst>
          </p:cNvPr>
          <p:cNvSpPr>
            <a:spLocks noGrp="1" noRot="1" noMove="1" noResize="1" noEditPoints="1" noAdjustHandles="1" noChangeArrowheads="1" noChangeShapeType="1"/>
          </p:cNvSpPr>
          <p:nvPr/>
        </p:nvSpPr>
        <p:spPr>
          <a:xfrm rot="10800000">
            <a:off x="3189617" y="6177050"/>
            <a:ext cx="1184752" cy="577020"/>
          </a:xfrm>
          <a:prstGeom prst="leftArrow">
            <a:avLst/>
          </a:prstGeom>
          <a:solidFill>
            <a:srgbClr val="002C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CAE66218-FCE7-2086-ADCD-2034464B0955}"/>
              </a:ext>
            </a:extLst>
          </p:cNvPr>
          <p:cNvSpPr txBox="1">
            <a:spLocks noGrp="1" noRot="1" noMove="1" noResize="1" noEditPoints="1" noAdjustHandles="1" noChangeArrowheads="1" noChangeShapeType="1"/>
          </p:cNvSpPr>
          <p:nvPr/>
        </p:nvSpPr>
        <p:spPr>
          <a:xfrm>
            <a:off x="3172283" y="6296766"/>
            <a:ext cx="1028705" cy="338554"/>
          </a:xfrm>
          <a:prstGeom prst="rect">
            <a:avLst/>
          </a:prstGeom>
          <a:noFill/>
        </p:spPr>
        <p:txBody>
          <a:bodyPr wrap="square" rtlCol="0">
            <a:spAutoFit/>
          </a:bodyPr>
          <a:lstStyle/>
          <a:p>
            <a:r>
              <a:rPr lang="en-US" sz="1600" spc="-50" dirty="0">
                <a:solidFill>
                  <a:schemeClr val="bg1"/>
                </a:solidFill>
                <a:latin typeface="Univers" panose="020B0503020202020204" pitchFamily="34" charset="0"/>
              </a:rPr>
              <a:t>Go Next</a:t>
            </a:r>
          </a:p>
        </p:txBody>
      </p:sp>
      <p:sp>
        <p:nvSpPr>
          <p:cNvPr id="26" name="Arrow: Left 25">
            <a:hlinkClick r:id="rId8" action="ppaction://hlinksldjump"/>
            <a:extLst>
              <a:ext uri="{FF2B5EF4-FFF2-40B4-BE49-F238E27FC236}">
                <a16:creationId xmlns:a16="http://schemas.microsoft.com/office/drawing/2014/main" id="{48578F40-BC29-6DC8-00BF-C6952989F9B9}"/>
              </a:ext>
            </a:extLst>
          </p:cNvPr>
          <p:cNvSpPr>
            <a:spLocks/>
          </p:cNvSpPr>
          <p:nvPr/>
        </p:nvSpPr>
        <p:spPr>
          <a:xfrm rot="10800000">
            <a:off x="3189617" y="6167962"/>
            <a:ext cx="1184752" cy="577020"/>
          </a:xfrm>
          <a:prstGeom prst="left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525065951"/>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2C5D"/>
        </a:solidFill>
        <a:effectLst/>
      </p:bgPr>
    </p:bg>
    <p:spTree>
      <p:nvGrpSpPr>
        <p:cNvPr id="1" name="">
          <a:extLst>
            <a:ext uri="{FF2B5EF4-FFF2-40B4-BE49-F238E27FC236}">
              <a16:creationId xmlns:a16="http://schemas.microsoft.com/office/drawing/2014/main" id="{9449DA5A-827B-E629-0467-1C2D67D1AAAC}"/>
            </a:ext>
          </a:extLst>
        </p:cNvPr>
        <p:cNvGrpSpPr/>
        <p:nvPr/>
      </p:nvGrpSpPr>
      <p:grpSpPr>
        <a:xfrm>
          <a:off x="0" y="0"/>
          <a:ext cx="0" cy="0"/>
          <a:chOff x="0" y="0"/>
          <a:chExt cx="0" cy="0"/>
        </a:xfrm>
      </p:grpSpPr>
      <p:pic>
        <p:nvPicPr>
          <p:cNvPr id="16" name="Picture 15">
            <a:extLst>
              <a:ext uri="{FF2B5EF4-FFF2-40B4-BE49-F238E27FC236}">
                <a16:creationId xmlns:a16="http://schemas.microsoft.com/office/drawing/2014/main" id="{7EE9E8CD-23D8-4730-9EB2-4E90F94FDBEB}"/>
              </a:ext>
            </a:extLst>
          </p:cNvPr>
          <p:cNvPicPr>
            <a:picLocks noChangeAspect="1"/>
          </p:cNvPicPr>
          <p:nvPr/>
        </p:nvPicPr>
        <p:blipFill>
          <a:blip r:embed="rId2">
            <a:extLst>
              <a:ext uri="{28A0092B-C50C-407E-A947-70E740481C1C}">
                <a14:useLocalDpi xmlns:a14="http://schemas.microsoft.com/office/drawing/2010/main" val="0"/>
              </a:ext>
            </a:extLst>
          </a:blip>
          <a:srcRect l="14178" t="7863" r="13010" b="7813"/>
          <a:stretch/>
        </p:blipFill>
        <p:spPr>
          <a:xfrm>
            <a:off x="1551537" y="452942"/>
            <a:ext cx="9133242" cy="5952116"/>
          </a:xfrm>
          <a:prstGeom prst="rect">
            <a:avLst/>
          </a:prstGeom>
        </p:spPr>
      </p:pic>
      <p:sp>
        <p:nvSpPr>
          <p:cNvPr id="22" name="TextBox 21">
            <a:extLst>
              <a:ext uri="{FF2B5EF4-FFF2-40B4-BE49-F238E27FC236}">
                <a16:creationId xmlns:a16="http://schemas.microsoft.com/office/drawing/2014/main" id="{BDF69B20-6A00-C2B1-51B0-8B94EF1A4684}"/>
              </a:ext>
            </a:extLst>
          </p:cNvPr>
          <p:cNvSpPr txBox="1"/>
          <p:nvPr/>
        </p:nvSpPr>
        <p:spPr>
          <a:xfrm>
            <a:off x="4110994" y="1452764"/>
            <a:ext cx="3895344" cy="1661993"/>
          </a:xfrm>
          <a:prstGeom prst="rect">
            <a:avLst/>
          </a:prstGeom>
          <a:noFill/>
        </p:spPr>
        <p:txBody>
          <a:bodyPr wrap="square" lIns="274320" tIns="274320" rIns="274320" bIns="274320" rtlCol="0">
            <a:spAutoFit/>
          </a:bodyPr>
          <a:lstStyle/>
          <a:p>
            <a:pPr algn="ctr"/>
            <a:r>
              <a:rPr lang="en-US" sz="3600" b="1" spc="0" dirty="0">
                <a:solidFill>
                  <a:schemeClr val="bg1"/>
                </a:solidFill>
                <a:effectLst/>
                <a:latin typeface="Univers" panose="020B0503020202020204" pitchFamily="34" charset="0"/>
                <a:ea typeface="Symbol" panose="05050102010706020507" pitchFamily="18" charset="2"/>
                <a:cs typeface="Calibri" panose="020F0502020204030204" pitchFamily="34" charset="0"/>
              </a:rPr>
              <a:t>Advocacy</a:t>
            </a:r>
            <a:r>
              <a:rPr lang="en-US" sz="3600" b="1" spc="25" dirty="0">
                <a:solidFill>
                  <a:schemeClr val="bg1"/>
                </a:solidFill>
                <a:effectLst/>
                <a:latin typeface="Univers" panose="020B0503020202020204" pitchFamily="34" charset="0"/>
                <a:ea typeface="Symbol" panose="05050102010706020507" pitchFamily="18" charset="2"/>
                <a:cs typeface="Calibri" panose="020F0502020204030204" pitchFamily="34" charset="0"/>
              </a:rPr>
              <a:t> </a:t>
            </a:r>
            <a:r>
              <a:rPr lang="en-US" sz="3600" b="1" spc="0" dirty="0">
                <a:solidFill>
                  <a:schemeClr val="bg1"/>
                </a:solidFill>
                <a:effectLst/>
                <a:latin typeface="Univers" panose="020B0503020202020204" pitchFamily="34" charset="0"/>
                <a:ea typeface="Symbol" panose="05050102010706020507" pitchFamily="18" charset="2"/>
                <a:cs typeface="Calibri" panose="020F0502020204030204" pitchFamily="34" charset="0"/>
              </a:rPr>
              <a:t>and</a:t>
            </a:r>
            <a:r>
              <a:rPr lang="en-US" sz="3600" b="1" spc="30" dirty="0">
                <a:solidFill>
                  <a:schemeClr val="bg1"/>
                </a:solidFill>
                <a:effectLst/>
                <a:latin typeface="Univers" panose="020B0503020202020204" pitchFamily="34" charset="0"/>
                <a:ea typeface="Symbol" panose="05050102010706020507" pitchFamily="18" charset="2"/>
                <a:cs typeface="Calibri" panose="020F0502020204030204" pitchFamily="34" charset="0"/>
              </a:rPr>
              <a:t> </a:t>
            </a:r>
            <a:r>
              <a:rPr lang="en-US" sz="3600" b="1" spc="-10" dirty="0">
                <a:solidFill>
                  <a:schemeClr val="bg1"/>
                </a:solidFill>
                <a:effectLst/>
                <a:latin typeface="Univers" panose="020B0503020202020204" pitchFamily="34" charset="0"/>
                <a:ea typeface="Symbol" panose="05050102010706020507" pitchFamily="18" charset="2"/>
                <a:cs typeface="Calibri" panose="020F0502020204030204" pitchFamily="34" charset="0"/>
              </a:rPr>
              <a:t>Representation</a:t>
            </a:r>
            <a:endParaRPr lang="en-US" sz="3600" b="1" spc="0" dirty="0">
              <a:solidFill>
                <a:schemeClr val="bg1"/>
              </a:solidFill>
              <a:effectLst/>
              <a:latin typeface="Univers" panose="020B0503020202020204" pitchFamily="34" charset="0"/>
              <a:ea typeface="Symbol" panose="05050102010706020507" pitchFamily="18" charset="2"/>
              <a:cs typeface="Symbol" panose="05050102010706020507" pitchFamily="18" charset="2"/>
            </a:endParaRPr>
          </a:p>
        </p:txBody>
      </p:sp>
      <p:sp>
        <p:nvSpPr>
          <p:cNvPr id="23" name="TextBox 22">
            <a:extLst>
              <a:ext uri="{FF2B5EF4-FFF2-40B4-BE49-F238E27FC236}">
                <a16:creationId xmlns:a16="http://schemas.microsoft.com/office/drawing/2014/main" id="{FEE6B053-5FE3-B57D-E825-13D6EDFE8F23}"/>
              </a:ext>
            </a:extLst>
          </p:cNvPr>
          <p:cNvSpPr txBox="1"/>
          <p:nvPr/>
        </p:nvSpPr>
        <p:spPr>
          <a:xfrm>
            <a:off x="2131445" y="3228737"/>
            <a:ext cx="1995511" cy="830997"/>
          </a:xfrm>
          <a:prstGeom prst="rect">
            <a:avLst/>
          </a:prstGeom>
          <a:noFill/>
        </p:spPr>
        <p:txBody>
          <a:bodyPr wrap="square">
            <a:spAutoFit/>
          </a:bodyPr>
          <a:lstStyle/>
          <a:p>
            <a:pPr algn="ctr"/>
            <a:r>
              <a:rPr lang="en-US" sz="2400" b="1" spc="0" dirty="0">
                <a:solidFill>
                  <a:schemeClr val="bg1"/>
                </a:solidFill>
                <a:effectLst/>
                <a:latin typeface="Univers" panose="020B0503020202020204" pitchFamily="34" charset="0"/>
                <a:ea typeface="Symbol" panose="05050102010706020507" pitchFamily="18" charset="2"/>
                <a:cs typeface="Calibri" panose="020F0502020204030204" pitchFamily="34" charset="0"/>
              </a:rPr>
              <a:t>Thought</a:t>
            </a:r>
          </a:p>
          <a:p>
            <a:pPr algn="ctr"/>
            <a:r>
              <a:rPr lang="en-US" sz="2400" b="1" dirty="0">
                <a:solidFill>
                  <a:schemeClr val="bg1"/>
                </a:solidFill>
                <a:latin typeface="Univers" panose="020B0503020202020204" pitchFamily="34" charset="0"/>
                <a:ea typeface="Symbol" panose="05050102010706020507" pitchFamily="18" charset="2"/>
                <a:cs typeface="Calibri" panose="020F0502020204030204" pitchFamily="34" charset="0"/>
              </a:rPr>
              <a:t>Leadership</a:t>
            </a:r>
          </a:p>
        </p:txBody>
      </p:sp>
      <p:sp>
        <p:nvSpPr>
          <p:cNvPr id="24" name="TextBox 23">
            <a:extLst>
              <a:ext uri="{FF2B5EF4-FFF2-40B4-BE49-F238E27FC236}">
                <a16:creationId xmlns:a16="http://schemas.microsoft.com/office/drawing/2014/main" id="{65C8929B-8C4D-4D7D-C8EF-A9CCCAC5F05A}"/>
              </a:ext>
            </a:extLst>
          </p:cNvPr>
          <p:cNvSpPr txBox="1"/>
          <p:nvPr/>
        </p:nvSpPr>
        <p:spPr>
          <a:xfrm>
            <a:off x="5060911" y="3387168"/>
            <a:ext cx="1995511" cy="830997"/>
          </a:xfrm>
          <a:prstGeom prst="rect">
            <a:avLst/>
          </a:prstGeom>
          <a:noFill/>
        </p:spPr>
        <p:txBody>
          <a:bodyPr wrap="square">
            <a:spAutoFit/>
          </a:bodyPr>
          <a:lstStyle/>
          <a:p>
            <a:pPr algn="ctr"/>
            <a:r>
              <a:rPr lang="en-US" sz="2400" b="1" spc="0" dirty="0">
                <a:solidFill>
                  <a:schemeClr val="bg1"/>
                </a:solidFill>
                <a:effectLst/>
                <a:latin typeface="Univers" panose="020B0503020202020204" pitchFamily="34" charset="0"/>
                <a:ea typeface="Symbol" panose="05050102010706020507" pitchFamily="18" charset="2"/>
                <a:cs typeface="Calibri" panose="020F0502020204030204" pitchFamily="34" charset="0"/>
              </a:rPr>
              <a:t>Knowledge</a:t>
            </a:r>
          </a:p>
          <a:p>
            <a:pPr algn="ctr"/>
            <a:r>
              <a:rPr lang="en-US" sz="2400" b="1" spc="0" dirty="0">
                <a:solidFill>
                  <a:schemeClr val="bg1"/>
                </a:solidFill>
                <a:effectLst/>
                <a:latin typeface="Univers" panose="020B0503020202020204" pitchFamily="34" charset="0"/>
                <a:ea typeface="Symbol" panose="05050102010706020507" pitchFamily="18" charset="2"/>
                <a:cs typeface="Calibri" panose="020F0502020204030204" pitchFamily="34" charset="0"/>
              </a:rPr>
              <a:t>Exchange</a:t>
            </a:r>
          </a:p>
        </p:txBody>
      </p:sp>
      <p:sp>
        <p:nvSpPr>
          <p:cNvPr id="25" name="TextBox 24">
            <a:extLst>
              <a:ext uri="{FF2B5EF4-FFF2-40B4-BE49-F238E27FC236}">
                <a16:creationId xmlns:a16="http://schemas.microsoft.com/office/drawing/2014/main" id="{00F13DAC-32E6-3D26-8FCC-8044ACF2D182}"/>
              </a:ext>
            </a:extLst>
          </p:cNvPr>
          <p:cNvSpPr txBox="1"/>
          <p:nvPr/>
        </p:nvSpPr>
        <p:spPr>
          <a:xfrm>
            <a:off x="8013630" y="3228737"/>
            <a:ext cx="1995511" cy="830997"/>
          </a:xfrm>
          <a:prstGeom prst="rect">
            <a:avLst/>
          </a:prstGeom>
          <a:noFill/>
        </p:spPr>
        <p:txBody>
          <a:bodyPr wrap="square">
            <a:spAutoFit/>
          </a:bodyPr>
          <a:lstStyle/>
          <a:p>
            <a:pPr algn="ctr"/>
            <a:r>
              <a:rPr lang="en-US" sz="2400" b="1" spc="0" dirty="0">
                <a:solidFill>
                  <a:schemeClr val="bg1"/>
                </a:solidFill>
                <a:effectLst/>
                <a:latin typeface="Univers" panose="020B0503020202020204" pitchFamily="34" charset="0"/>
                <a:ea typeface="Symbol" panose="05050102010706020507" pitchFamily="18" charset="2"/>
                <a:cs typeface="Calibri" panose="020F0502020204030204" pitchFamily="34" charset="0"/>
              </a:rPr>
              <a:t>Agents of Change</a:t>
            </a:r>
          </a:p>
        </p:txBody>
      </p:sp>
      <p:pic>
        <p:nvPicPr>
          <p:cNvPr id="19" name="Picture 18" descr="A black and white sign with white text&#10;&#10;Description automatically generated">
            <a:extLst>
              <a:ext uri="{FF2B5EF4-FFF2-40B4-BE49-F238E27FC236}">
                <a16:creationId xmlns:a16="http://schemas.microsoft.com/office/drawing/2014/main" id="{10B85F0F-17F8-A520-DDF4-0FFB76E523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70263" y="224982"/>
            <a:ext cx="2109220" cy="786386"/>
          </a:xfrm>
          <a:prstGeom prst="rect">
            <a:avLst/>
          </a:prstGeom>
        </p:spPr>
      </p:pic>
      <p:sp>
        <p:nvSpPr>
          <p:cNvPr id="18" name="Arrow: Left 17">
            <a:extLst>
              <a:ext uri="{FF2B5EF4-FFF2-40B4-BE49-F238E27FC236}">
                <a16:creationId xmlns:a16="http://schemas.microsoft.com/office/drawing/2014/main" id="{EB27A3AF-45E6-EB97-719D-9CB9DFABBD05}"/>
              </a:ext>
            </a:extLst>
          </p:cNvPr>
          <p:cNvSpPr/>
          <p:nvPr/>
        </p:nvSpPr>
        <p:spPr>
          <a:xfrm>
            <a:off x="108847" y="6181465"/>
            <a:ext cx="1184752" cy="577020"/>
          </a:xfrm>
          <a:prstGeom prst="leftArrow">
            <a:avLst/>
          </a:prstGeom>
          <a:solidFill>
            <a:srgbClr val="001A36"/>
          </a:solidFill>
          <a:ln>
            <a:solidFill>
              <a:srgbClr val="001A3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31AF9652-FA22-D867-7B7F-F9045A1B17E5}"/>
              </a:ext>
            </a:extLst>
          </p:cNvPr>
          <p:cNvSpPr txBox="1"/>
          <p:nvPr/>
        </p:nvSpPr>
        <p:spPr>
          <a:xfrm>
            <a:off x="366785" y="6300698"/>
            <a:ext cx="1067239" cy="338554"/>
          </a:xfrm>
          <a:prstGeom prst="rect">
            <a:avLst/>
          </a:prstGeom>
          <a:noFill/>
        </p:spPr>
        <p:txBody>
          <a:bodyPr wrap="square" rtlCol="0">
            <a:spAutoFit/>
          </a:bodyPr>
          <a:lstStyle/>
          <a:p>
            <a:r>
              <a:rPr lang="en-US" sz="1600" spc="-50" dirty="0">
                <a:solidFill>
                  <a:schemeClr val="bg1"/>
                </a:solidFill>
                <a:latin typeface="Univers" panose="020B0503020202020204" pitchFamily="34" charset="0"/>
              </a:rPr>
              <a:t>Go Back</a:t>
            </a:r>
          </a:p>
        </p:txBody>
      </p:sp>
      <p:sp>
        <p:nvSpPr>
          <p:cNvPr id="21" name="Arrow: Left 20">
            <a:hlinkClick r:id="rId4" action="ppaction://hlinksldjump"/>
            <a:extLst>
              <a:ext uri="{FF2B5EF4-FFF2-40B4-BE49-F238E27FC236}">
                <a16:creationId xmlns:a16="http://schemas.microsoft.com/office/drawing/2014/main" id="{C217DF63-4E35-B9F8-10C5-06C7FD32A250}"/>
              </a:ext>
            </a:extLst>
          </p:cNvPr>
          <p:cNvSpPr/>
          <p:nvPr/>
        </p:nvSpPr>
        <p:spPr>
          <a:xfrm>
            <a:off x="108847" y="6177050"/>
            <a:ext cx="1184752" cy="577020"/>
          </a:xfrm>
          <a:prstGeom prst="leftArrow">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a:hlinkClick r:id="rId5" action="ppaction://hlinksldjump"/>
            <a:extLst>
              <a:ext uri="{FF2B5EF4-FFF2-40B4-BE49-F238E27FC236}">
                <a16:creationId xmlns:a16="http://schemas.microsoft.com/office/drawing/2014/main" id="{807C7774-1138-E9D3-D744-00D2F1F134BA}"/>
              </a:ext>
            </a:extLst>
          </p:cNvPr>
          <p:cNvSpPr txBox="1"/>
          <p:nvPr/>
        </p:nvSpPr>
        <p:spPr>
          <a:xfrm>
            <a:off x="4148328" y="4423303"/>
            <a:ext cx="3895344" cy="1661993"/>
          </a:xfrm>
          <a:prstGeom prst="rect">
            <a:avLst/>
          </a:prstGeom>
          <a:noFill/>
        </p:spPr>
        <p:txBody>
          <a:bodyPr wrap="square" lIns="274320" tIns="274320" rIns="274320" bIns="274320" rtlCol="0">
            <a:spAutoFit/>
          </a:bodyPr>
          <a:lstStyle/>
          <a:p>
            <a:pPr algn="ctr"/>
            <a:r>
              <a:rPr lang="en-US" sz="3600" b="1" spc="0" dirty="0">
                <a:solidFill>
                  <a:schemeClr val="bg1"/>
                </a:solidFill>
                <a:effectLst/>
                <a:latin typeface="Univers" panose="020B0503020202020204" pitchFamily="34" charset="0"/>
                <a:ea typeface="Symbol" panose="05050102010706020507" pitchFamily="18" charset="2"/>
                <a:cs typeface="Calibri" panose="020F0502020204030204" pitchFamily="34" charset="0"/>
              </a:rPr>
              <a:t>Strategic Principles</a:t>
            </a:r>
          </a:p>
        </p:txBody>
      </p:sp>
    </p:spTree>
    <p:extLst>
      <p:ext uri="{BB962C8B-B14F-4D97-AF65-F5344CB8AC3E}">
        <p14:creationId xmlns:p14="http://schemas.microsoft.com/office/powerpoint/2010/main" val="41929389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d76eaeb2-2ef0-45de-b9af-c91a9ea166d1">
      <Terms xmlns="http://schemas.microsoft.com/office/infopath/2007/PartnerControls"/>
    </lcf76f155ced4ddcb4097134ff3c332f>
    <TaxCatchAll xmlns="0f8b6197-5c47-455c-b521-54365059ba64" xsi:nil="true"/>
    <Staff xmlns="d76eaeb2-2ef0-45de-b9af-c91a9ea166d1"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87395B1ADF1C5D448C036D78C58D740D" ma:contentTypeVersion="19" ma:contentTypeDescription="Create a new document." ma:contentTypeScope="" ma:versionID="3fa2a809b0e2aefeaf372acb94ea7458">
  <xsd:schema xmlns:xsd="http://www.w3.org/2001/XMLSchema" xmlns:xs="http://www.w3.org/2001/XMLSchema" xmlns:p="http://schemas.microsoft.com/office/2006/metadata/properties" xmlns:ns2="d76eaeb2-2ef0-45de-b9af-c91a9ea166d1" xmlns:ns3="0f8b6197-5c47-455c-b521-54365059ba64" targetNamespace="http://schemas.microsoft.com/office/2006/metadata/properties" ma:root="true" ma:fieldsID="4c358f81cc4000f5c3fafaf2fe83af4d" ns2:_="" ns3:_="">
    <xsd:import namespace="d76eaeb2-2ef0-45de-b9af-c91a9ea166d1"/>
    <xsd:import namespace="0f8b6197-5c47-455c-b521-54365059ba6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Location" minOccurs="0"/>
                <xsd:element ref="ns2:MediaServiceOCR" minOccurs="0"/>
                <xsd:element ref="ns2:MediaServiceGenerationTime" minOccurs="0"/>
                <xsd:element ref="ns2:MediaServiceEventHashCode" minOccurs="0"/>
                <xsd:element ref="ns3:SharedWithUsers" minOccurs="0"/>
                <xsd:element ref="ns3:SharedWithDetails" minOccurs="0"/>
                <xsd:element ref="ns2:lcf76f155ced4ddcb4097134ff3c332f" minOccurs="0"/>
                <xsd:element ref="ns3:TaxCatchAll" minOccurs="0"/>
                <xsd:element ref="ns2:MediaLengthInSeconds" minOccurs="0"/>
                <xsd:element ref="ns2:Staff"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76eaeb2-2ef0-45de-b9af-c91a9ea166d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5571f750-ffd7-460e-a2fb-6091813d983e" ma:termSetId="09814cd3-568e-fe90-9814-8d621ff8fb84" ma:anchorId="fba54fb3-c3e1-fe81-a776-ca4b69148c4d" ma:open="true" ma:isKeyword="false">
      <xsd:complexType>
        <xsd:sequence>
          <xsd:element ref="pc:Terms" minOccurs="0" maxOccurs="1"/>
        </xsd:sequence>
      </xsd:complexType>
    </xsd:element>
    <xsd:element name="MediaLengthInSeconds" ma:index="23" nillable="true" ma:displayName="MediaLengthInSeconds" ma:hidden="true" ma:internalName="MediaLengthInSeconds" ma:readOnly="true">
      <xsd:simpleType>
        <xsd:restriction base="dms:Unknown"/>
      </xsd:simpleType>
    </xsd:element>
    <xsd:element name="Staff" ma:index="24" nillable="true" ma:displayName="Staff" ma:description="Sarkis, Shaw, Wessel, Porter, Mitchell, Hood" ma:format="Dropdown" ma:internalName="Staff">
      <xsd:simpleType>
        <xsd:restriction base="dms:Text">
          <xsd:maxLength value="255"/>
        </xsd:restriction>
      </xsd:simpleType>
    </xsd:element>
    <xsd:element name="MediaServiceObjectDetectorVersions" ma:index="25" nillable="true" ma:displayName="MediaServiceObjectDetectorVersions"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f8b6197-5c47-455c-b521-54365059ba64"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934c187a-5594-451f-8dfe-b32eba1d3953}" ma:internalName="TaxCatchAll" ma:showField="CatchAllData" ma:web="0f8b6197-5c47-455c-b521-54365059ba6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63608B1-6430-46EA-B6BF-6643697D8F9F}">
  <ds:schemaRefs>
    <ds:schemaRef ds:uri="http://schemas.microsoft.com/sharepoint/v3/contenttype/forms"/>
  </ds:schemaRefs>
</ds:datastoreItem>
</file>

<file path=customXml/itemProps2.xml><?xml version="1.0" encoding="utf-8"?>
<ds:datastoreItem xmlns:ds="http://schemas.openxmlformats.org/officeDocument/2006/customXml" ds:itemID="{15A1D5AB-36F2-4D76-919F-80A43BE71D17}">
  <ds:schemaRefs>
    <ds:schemaRef ds:uri="http://schemas.microsoft.com/office/2006/metadata/properties"/>
    <ds:schemaRef ds:uri="http://schemas.microsoft.com/office/infopath/2007/PartnerControls"/>
    <ds:schemaRef ds:uri="fe491512-8124-4227-872c-b5e3159c9930"/>
    <ds:schemaRef ds:uri="b2b81713-6c40-4c0b-a3bc-8bff46172b73"/>
    <ds:schemaRef ds:uri="d76eaeb2-2ef0-45de-b9af-c91a9ea166d1"/>
    <ds:schemaRef ds:uri="0f8b6197-5c47-455c-b521-54365059ba64"/>
  </ds:schemaRefs>
</ds:datastoreItem>
</file>

<file path=customXml/itemProps3.xml><?xml version="1.0" encoding="utf-8"?>
<ds:datastoreItem xmlns:ds="http://schemas.openxmlformats.org/officeDocument/2006/customXml" ds:itemID="{EB95541C-B403-4927-BF2C-CC23C199066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76eaeb2-2ef0-45de-b9af-c91a9ea166d1"/>
    <ds:schemaRef ds:uri="0f8b6197-5c47-455c-b521-54365059ba6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1690</TotalTime>
  <Words>756</Words>
  <Application>Microsoft Office PowerPoint</Application>
  <PresentationFormat>Widescreen</PresentationFormat>
  <Paragraphs>220</Paragraphs>
  <Slides>17</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Aptos</vt:lpstr>
      <vt:lpstr>Aptos Display</vt:lpstr>
      <vt:lpstr>Arial</vt:lpstr>
      <vt:lpstr>Univers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Michael Keesee</dc:creator>
  <cp:lastModifiedBy>Dina Lindenberg</cp:lastModifiedBy>
  <cp:revision>52</cp:revision>
  <dcterms:created xsi:type="dcterms:W3CDTF">2024-09-30T20:22:58Z</dcterms:created>
  <dcterms:modified xsi:type="dcterms:W3CDTF">2025-03-10T21:39:48Z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0x01010087395B1ADF1C5D448C036D78C58D740D</vt:lpwstr>
  </property>
  <property fmtid="{D5CDD505-2E9C-101B-9397-08002B2CF9AE}" pid="3" name="MediaServiceImageTags">
    <vt:lpwstr/>
  </property>
</Properties>
</file>